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32" r:id="rId2"/>
    <p:sldMasterId id="2147483745" r:id="rId3"/>
    <p:sldMasterId id="2147483755" r:id="rId4"/>
  </p:sldMasterIdLst>
  <p:notesMasterIdLst>
    <p:notesMasterId r:id="rId21"/>
  </p:notesMasterIdLst>
  <p:handoutMasterIdLst>
    <p:handoutMasterId r:id="rId22"/>
  </p:handoutMasterIdLst>
  <p:sldIdLst>
    <p:sldId id="287" r:id="rId5"/>
    <p:sldId id="265" r:id="rId6"/>
    <p:sldId id="266" r:id="rId7"/>
    <p:sldId id="268" r:id="rId8"/>
    <p:sldId id="284" r:id="rId9"/>
    <p:sldId id="270" r:id="rId10"/>
    <p:sldId id="271" r:id="rId11"/>
    <p:sldId id="272" r:id="rId12"/>
    <p:sldId id="273" r:id="rId13"/>
    <p:sldId id="274" r:id="rId14"/>
    <p:sldId id="275" r:id="rId15"/>
    <p:sldId id="276" r:id="rId16"/>
    <p:sldId id="277" r:id="rId17"/>
    <p:sldId id="278"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657" autoAdjust="0"/>
  </p:normalViewPr>
  <p:slideViewPr>
    <p:cSldViewPr showGuides="1">
      <p:cViewPr>
        <p:scale>
          <a:sx n="70" d="100"/>
          <a:sy n="70" d="100"/>
        </p:scale>
        <p:origin x="-2718" y="-606"/>
      </p:cViewPr>
      <p:guideLst>
        <p:guide orient="horz" pos="2160"/>
        <p:guide pos="288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9449E4-67BA-4BBF-AE29-D11D84B7AC2D}" type="doc">
      <dgm:prSet loTypeId="urn:microsoft.com/office/officeart/2005/8/layout/hProcess9" loCatId="process" qsTypeId="urn:microsoft.com/office/officeart/2005/8/quickstyle/simple1" qsCatId="simple" csTypeId="urn:microsoft.com/office/officeart/2005/8/colors/accent1_2" csCatId="accent1" phldr="1"/>
      <dgm:spPr/>
    </dgm:pt>
    <dgm:pt modelId="{C9FCBE38-6991-4CEA-83F6-DA450DEAB96A}">
      <dgm:prSet phldrT="[Text]" custT="1"/>
      <dgm:spPr/>
      <dgm:t>
        <a:bodyPr/>
        <a:lstStyle/>
        <a:p>
          <a:r>
            <a:rPr lang="en-US" sz="1800" b="1" dirty="0" smtClean="0"/>
            <a:t>Referral</a:t>
          </a:r>
          <a:endParaRPr lang="en-US" sz="1800" b="1" dirty="0"/>
        </a:p>
      </dgm:t>
    </dgm:pt>
    <dgm:pt modelId="{88D1477C-5B81-4645-8F3F-8868640947A6}" type="parTrans" cxnId="{73EACFBB-A9EF-45CE-A2AE-2A8AD4CD0E73}">
      <dgm:prSet/>
      <dgm:spPr/>
      <dgm:t>
        <a:bodyPr/>
        <a:lstStyle/>
        <a:p>
          <a:endParaRPr lang="en-US"/>
        </a:p>
      </dgm:t>
    </dgm:pt>
    <dgm:pt modelId="{20536D22-C711-4511-882D-6AD14AE1D6D0}" type="sibTrans" cxnId="{73EACFBB-A9EF-45CE-A2AE-2A8AD4CD0E73}">
      <dgm:prSet/>
      <dgm:spPr/>
      <dgm:t>
        <a:bodyPr/>
        <a:lstStyle/>
        <a:p>
          <a:endParaRPr lang="en-US"/>
        </a:p>
      </dgm:t>
    </dgm:pt>
    <dgm:pt modelId="{2D57C3DB-E847-40F2-A942-06452BC370BB}">
      <dgm:prSet phldrT="[Text]" custT="1"/>
      <dgm:spPr/>
      <dgm:t>
        <a:bodyPr/>
        <a:lstStyle/>
        <a:p>
          <a:r>
            <a:rPr lang="en-US" sz="1600" dirty="0" smtClean="0"/>
            <a:t>Employment</a:t>
          </a:r>
        </a:p>
        <a:p>
          <a:r>
            <a:rPr lang="en-US" sz="1600" dirty="0" smtClean="0"/>
            <a:t>Plan</a:t>
          </a:r>
          <a:endParaRPr lang="en-US" sz="1600" dirty="0"/>
        </a:p>
      </dgm:t>
    </dgm:pt>
    <dgm:pt modelId="{E7BD9239-12E8-40EA-AE00-239BCA0B350F}" type="parTrans" cxnId="{75ACBBB5-4C52-4447-BE1A-618C90F76D93}">
      <dgm:prSet/>
      <dgm:spPr/>
      <dgm:t>
        <a:bodyPr/>
        <a:lstStyle/>
        <a:p>
          <a:endParaRPr lang="en-US"/>
        </a:p>
      </dgm:t>
    </dgm:pt>
    <dgm:pt modelId="{C4691E59-BCA4-4DCB-B20B-E0D4F3461D10}" type="sibTrans" cxnId="{75ACBBB5-4C52-4447-BE1A-618C90F76D93}">
      <dgm:prSet/>
      <dgm:spPr/>
      <dgm:t>
        <a:bodyPr/>
        <a:lstStyle/>
        <a:p>
          <a:endParaRPr lang="en-US"/>
        </a:p>
      </dgm:t>
    </dgm:pt>
    <dgm:pt modelId="{F614F538-552B-4F99-9265-FFBACB28019D}">
      <dgm:prSet phldrT="[Text]"/>
      <dgm:spPr/>
      <dgm:t>
        <a:bodyPr/>
        <a:lstStyle/>
        <a:p>
          <a:r>
            <a:rPr lang="en-US" dirty="0" smtClean="0"/>
            <a:t>Success!</a:t>
          </a:r>
          <a:endParaRPr lang="en-US" dirty="0"/>
        </a:p>
      </dgm:t>
    </dgm:pt>
    <dgm:pt modelId="{B64396BA-62B3-401E-9DD0-1910FAD046EE}" type="parTrans" cxnId="{D266F3A3-1840-4D21-AF36-0E82C13C1CEB}">
      <dgm:prSet/>
      <dgm:spPr/>
      <dgm:t>
        <a:bodyPr/>
        <a:lstStyle/>
        <a:p>
          <a:endParaRPr lang="en-US"/>
        </a:p>
      </dgm:t>
    </dgm:pt>
    <dgm:pt modelId="{D27E0D6A-6D0E-436B-88E5-214AE7F978D2}" type="sibTrans" cxnId="{D266F3A3-1840-4D21-AF36-0E82C13C1CEB}">
      <dgm:prSet/>
      <dgm:spPr/>
      <dgm:t>
        <a:bodyPr/>
        <a:lstStyle/>
        <a:p>
          <a:endParaRPr lang="en-US"/>
        </a:p>
      </dgm:t>
    </dgm:pt>
    <dgm:pt modelId="{456E1443-022A-4563-8E3B-4551942F2074}">
      <dgm:prSet custT="1"/>
      <dgm:spPr/>
      <dgm:t>
        <a:bodyPr/>
        <a:lstStyle/>
        <a:p>
          <a:r>
            <a:rPr lang="en-US" sz="1600" b="1" dirty="0" smtClean="0"/>
            <a:t>Eligibility</a:t>
          </a:r>
          <a:endParaRPr lang="en-US" sz="1600" b="1" dirty="0"/>
        </a:p>
      </dgm:t>
    </dgm:pt>
    <dgm:pt modelId="{BD16E84B-04AE-4392-918C-2B73657E2AE2}" type="parTrans" cxnId="{53F508B0-49CA-4582-9077-78D2AD66079B}">
      <dgm:prSet/>
      <dgm:spPr/>
      <dgm:t>
        <a:bodyPr/>
        <a:lstStyle/>
        <a:p>
          <a:endParaRPr lang="en-US"/>
        </a:p>
      </dgm:t>
    </dgm:pt>
    <dgm:pt modelId="{55B8130A-1873-43C9-9F4E-BAB06696C606}" type="sibTrans" cxnId="{53F508B0-49CA-4582-9077-78D2AD66079B}">
      <dgm:prSet/>
      <dgm:spPr/>
      <dgm:t>
        <a:bodyPr/>
        <a:lstStyle/>
        <a:p>
          <a:endParaRPr lang="en-US"/>
        </a:p>
      </dgm:t>
    </dgm:pt>
    <dgm:pt modelId="{92E04F5B-82E0-4C7A-B599-D011BC9367A8}">
      <dgm:prSet custT="1"/>
      <dgm:spPr/>
      <dgm:t>
        <a:bodyPr/>
        <a:lstStyle/>
        <a:p>
          <a:r>
            <a:rPr lang="en-US" sz="1500" b="1" dirty="0" smtClean="0"/>
            <a:t>Application</a:t>
          </a:r>
          <a:endParaRPr lang="en-US" sz="1500" b="1" dirty="0"/>
        </a:p>
      </dgm:t>
    </dgm:pt>
    <dgm:pt modelId="{80486AC0-B9BC-4C31-9B7D-873A36C23AB5}" type="parTrans" cxnId="{666608FD-FDAE-4E8F-92A3-33EFDC7FF3D9}">
      <dgm:prSet/>
      <dgm:spPr/>
      <dgm:t>
        <a:bodyPr/>
        <a:lstStyle/>
        <a:p>
          <a:endParaRPr lang="en-US"/>
        </a:p>
      </dgm:t>
    </dgm:pt>
    <dgm:pt modelId="{2BFEDCBD-58FC-4E78-93C4-6420D5D2FDB5}" type="sibTrans" cxnId="{666608FD-FDAE-4E8F-92A3-33EFDC7FF3D9}">
      <dgm:prSet/>
      <dgm:spPr/>
      <dgm:t>
        <a:bodyPr/>
        <a:lstStyle/>
        <a:p>
          <a:endParaRPr lang="en-US"/>
        </a:p>
      </dgm:t>
    </dgm:pt>
    <dgm:pt modelId="{F18EC43A-DA7F-4728-A319-50F8434ED77D}">
      <dgm:prSet custT="1"/>
      <dgm:spPr/>
      <dgm:t>
        <a:bodyPr/>
        <a:lstStyle/>
        <a:p>
          <a:r>
            <a:rPr lang="en-US" sz="1500" b="1" dirty="0" smtClean="0"/>
            <a:t>Assessments</a:t>
          </a:r>
          <a:endParaRPr lang="en-US" sz="1500" b="1" dirty="0"/>
        </a:p>
      </dgm:t>
    </dgm:pt>
    <dgm:pt modelId="{17614D21-4866-43A7-96D8-8EBEC43B64CA}" type="parTrans" cxnId="{178AD873-005D-4CF2-A94E-DD1963452785}">
      <dgm:prSet/>
      <dgm:spPr/>
      <dgm:t>
        <a:bodyPr/>
        <a:lstStyle/>
        <a:p>
          <a:endParaRPr lang="en-US"/>
        </a:p>
      </dgm:t>
    </dgm:pt>
    <dgm:pt modelId="{4B63CD96-760B-4442-A939-84CF96DC391B}" type="sibTrans" cxnId="{178AD873-005D-4CF2-A94E-DD1963452785}">
      <dgm:prSet/>
      <dgm:spPr/>
      <dgm:t>
        <a:bodyPr/>
        <a:lstStyle/>
        <a:p>
          <a:endParaRPr lang="en-US"/>
        </a:p>
      </dgm:t>
    </dgm:pt>
    <dgm:pt modelId="{2E9108D4-2EDB-43DF-AE4B-5FCC7F18EF94}" type="pres">
      <dgm:prSet presAssocID="{029449E4-67BA-4BBF-AE29-D11D84B7AC2D}" presName="CompostProcess" presStyleCnt="0">
        <dgm:presLayoutVars>
          <dgm:dir/>
          <dgm:resizeHandles val="exact"/>
        </dgm:presLayoutVars>
      </dgm:prSet>
      <dgm:spPr/>
    </dgm:pt>
    <dgm:pt modelId="{9AEA466B-3E8A-4DB9-8BDB-2C865B2A1F9D}" type="pres">
      <dgm:prSet presAssocID="{029449E4-67BA-4BBF-AE29-D11D84B7AC2D}" presName="arrow" presStyleLbl="bgShp" presStyleIdx="0" presStyleCnt="1" custScaleX="117647" custScaleY="98667"/>
      <dgm:spPr/>
    </dgm:pt>
    <dgm:pt modelId="{F5624B64-4BB9-4CFF-A4A5-593ABB9D9BF2}" type="pres">
      <dgm:prSet presAssocID="{029449E4-67BA-4BBF-AE29-D11D84B7AC2D}" presName="linearProcess" presStyleCnt="0"/>
      <dgm:spPr/>
    </dgm:pt>
    <dgm:pt modelId="{7FBC3067-909B-4508-A4AF-01FFA8838C84}" type="pres">
      <dgm:prSet presAssocID="{C9FCBE38-6991-4CEA-83F6-DA450DEAB96A}" presName="textNode" presStyleLbl="node1" presStyleIdx="0" presStyleCnt="6">
        <dgm:presLayoutVars>
          <dgm:bulletEnabled val="1"/>
        </dgm:presLayoutVars>
      </dgm:prSet>
      <dgm:spPr/>
      <dgm:t>
        <a:bodyPr/>
        <a:lstStyle/>
        <a:p>
          <a:endParaRPr lang="en-US"/>
        </a:p>
      </dgm:t>
    </dgm:pt>
    <dgm:pt modelId="{FBA34144-4AB2-486B-ADB0-9DBD55254739}" type="pres">
      <dgm:prSet presAssocID="{20536D22-C711-4511-882D-6AD14AE1D6D0}" presName="sibTrans" presStyleCnt="0"/>
      <dgm:spPr/>
    </dgm:pt>
    <dgm:pt modelId="{1FF12F14-0C5E-420C-AF0B-047500BD6B8F}" type="pres">
      <dgm:prSet presAssocID="{92E04F5B-82E0-4C7A-B599-D011BC9367A8}" presName="textNode" presStyleLbl="node1" presStyleIdx="1" presStyleCnt="6" custScaleX="116717">
        <dgm:presLayoutVars>
          <dgm:bulletEnabled val="1"/>
        </dgm:presLayoutVars>
      </dgm:prSet>
      <dgm:spPr/>
      <dgm:t>
        <a:bodyPr/>
        <a:lstStyle/>
        <a:p>
          <a:endParaRPr lang="en-US"/>
        </a:p>
      </dgm:t>
    </dgm:pt>
    <dgm:pt modelId="{9939FC58-80EA-4E76-B0C1-088A659341DA}" type="pres">
      <dgm:prSet presAssocID="{2BFEDCBD-58FC-4E78-93C4-6420D5D2FDB5}" presName="sibTrans" presStyleCnt="0"/>
      <dgm:spPr/>
    </dgm:pt>
    <dgm:pt modelId="{D0A82E61-B2A7-4C48-83FE-00215CA97CF4}" type="pres">
      <dgm:prSet presAssocID="{456E1443-022A-4563-8E3B-4551942F2074}" presName="textNode" presStyleLbl="node1" presStyleIdx="2" presStyleCnt="6" custScaleX="108609">
        <dgm:presLayoutVars>
          <dgm:bulletEnabled val="1"/>
        </dgm:presLayoutVars>
      </dgm:prSet>
      <dgm:spPr/>
      <dgm:t>
        <a:bodyPr/>
        <a:lstStyle/>
        <a:p>
          <a:endParaRPr lang="en-US"/>
        </a:p>
      </dgm:t>
    </dgm:pt>
    <dgm:pt modelId="{F773E3AD-8DB8-4AA3-8300-E05FB6B13F9D}" type="pres">
      <dgm:prSet presAssocID="{55B8130A-1873-43C9-9F4E-BAB06696C606}" presName="sibTrans" presStyleCnt="0"/>
      <dgm:spPr/>
    </dgm:pt>
    <dgm:pt modelId="{961DDAE3-4E51-4DCB-B45A-7D627121FF4F}" type="pres">
      <dgm:prSet presAssocID="{F18EC43A-DA7F-4728-A319-50F8434ED77D}" presName="textNode" presStyleLbl="node1" presStyleIdx="3" presStyleCnt="6" custScaleX="122598">
        <dgm:presLayoutVars>
          <dgm:bulletEnabled val="1"/>
        </dgm:presLayoutVars>
      </dgm:prSet>
      <dgm:spPr/>
      <dgm:t>
        <a:bodyPr/>
        <a:lstStyle/>
        <a:p>
          <a:endParaRPr lang="en-US"/>
        </a:p>
      </dgm:t>
    </dgm:pt>
    <dgm:pt modelId="{8FB073F7-9FC8-4BD6-BAE9-42CFF1F232C3}" type="pres">
      <dgm:prSet presAssocID="{4B63CD96-760B-4442-A939-84CF96DC391B}" presName="sibTrans" presStyleCnt="0"/>
      <dgm:spPr/>
    </dgm:pt>
    <dgm:pt modelId="{A29682E5-1A92-4B86-A969-664943D283A2}" type="pres">
      <dgm:prSet presAssocID="{2D57C3DB-E847-40F2-A942-06452BC370BB}" presName="textNode" presStyleLbl="node1" presStyleIdx="4" presStyleCnt="6" custScaleX="122872">
        <dgm:presLayoutVars>
          <dgm:bulletEnabled val="1"/>
        </dgm:presLayoutVars>
      </dgm:prSet>
      <dgm:spPr/>
      <dgm:t>
        <a:bodyPr/>
        <a:lstStyle/>
        <a:p>
          <a:endParaRPr lang="en-US"/>
        </a:p>
      </dgm:t>
    </dgm:pt>
    <dgm:pt modelId="{7C0D3199-EB53-4ABF-A6B3-B13ED0465B87}" type="pres">
      <dgm:prSet presAssocID="{C4691E59-BCA4-4DCB-B20B-E0D4F3461D10}" presName="sibTrans" presStyleCnt="0"/>
      <dgm:spPr/>
    </dgm:pt>
    <dgm:pt modelId="{D5CD6B50-1B2E-43B4-A6CC-491B6FD48613}" type="pres">
      <dgm:prSet presAssocID="{F614F538-552B-4F99-9265-FFBACB28019D}" presName="textNode" presStyleLbl="node1" presStyleIdx="5" presStyleCnt="6">
        <dgm:presLayoutVars>
          <dgm:bulletEnabled val="1"/>
        </dgm:presLayoutVars>
      </dgm:prSet>
      <dgm:spPr/>
      <dgm:t>
        <a:bodyPr/>
        <a:lstStyle/>
        <a:p>
          <a:endParaRPr lang="en-US"/>
        </a:p>
      </dgm:t>
    </dgm:pt>
  </dgm:ptLst>
  <dgm:cxnLst>
    <dgm:cxn modelId="{30A77D0D-153E-4700-A894-CA146287BD9E}" type="presOf" srcId="{F614F538-552B-4F99-9265-FFBACB28019D}" destId="{D5CD6B50-1B2E-43B4-A6CC-491B6FD48613}" srcOrd="0" destOrd="0" presId="urn:microsoft.com/office/officeart/2005/8/layout/hProcess9"/>
    <dgm:cxn modelId="{178AD873-005D-4CF2-A94E-DD1963452785}" srcId="{029449E4-67BA-4BBF-AE29-D11D84B7AC2D}" destId="{F18EC43A-DA7F-4728-A319-50F8434ED77D}" srcOrd="3" destOrd="0" parTransId="{17614D21-4866-43A7-96D8-8EBEC43B64CA}" sibTransId="{4B63CD96-760B-4442-A939-84CF96DC391B}"/>
    <dgm:cxn modelId="{D266F3A3-1840-4D21-AF36-0E82C13C1CEB}" srcId="{029449E4-67BA-4BBF-AE29-D11D84B7AC2D}" destId="{F614F538-552B-4F99-9265-FFBACB28019D}" srcOrd="5" destOrd="0" parTransId="{B64396BA-62B3-401E-9DD0-1910FAD046EE}" sibTransId="{D27E0D6A-6D0E-436B-88E5-214AE7F978D2}"/>
    <dgm:cxn modelId="{73EACFBB-A9EF-45CE-A2AE-2A8AD4CD0E73}" srcId="{029449E4-67BA-4BBF-AE29-D11D84B7AC2D}" destId="{C9FCBE38-6991-4CEA-83F6-DA450DEAB96A}" srcOrd="0" destOrd="0" parTransId="{88D1477C-5B81-4645-8F3F-8868640947A6}" sibTransId="{20536D22-C711-4511-882D-6AD14AE1D6D0}"/>
    <dgm:cxn modelId="{75ACBBB5-4C52-4447-BE1A-618C90F76D93}" srcId="{029449E4-67BA-4BBF-AE29-D11D84B7AC2D}" destId="{2D57C3DB-E847-40F2-A942-06452BC370BB}" srcOrd="4" destOrd="0" parTransId="{E7BD9239-12E8-40EA-AE00-239BCA0B350F}" sibTransId="{C4691E59-BCA4-4DCB-B20B-E0D4F3461D10}"/>
    <dgm:cxn modelId="{D643633E-6E71-42CE-B5C1-D79EDDF2FDA8}" type="presOf" srcId="{2D57C3DB-E847-40F2-A942-06452BC370BB}" destId="{A29682E5-1A92-4B86-A969-664943D283A2}" srcOrd="0" destOrd="0" presId="urn:microsoft.com/office/officeart/2005/8/layout/hProcess9"/>
    <dgm:cxn modelId="{DC890B2A-8AB2-4778-A32D-98144C23BF56}" type="presOf" srcId="{C9FCBE38-6991-4CEA-83F6-DA450DEAB96A}" destId="{7FBC3067-909B-4508-A4AF-01FFA8838C84}" srcOrd="0" destOrd="0" presId="urn:microsoft.com/office/officeart/2005/8/layout/hProcess9"/>
    <dgm:cxn modelId="{666608FD-FDAE-4E8F-92A3-33EFDC7FF3D9}" srcId="{029449E4-67BA-4BBF-AE29-D11D84B7AC2D}" destId="{92E04F5B-82E0-4C7A-B599-D011BC9367A8}" srcOrd="1" destOrd="0" parTransId="{80486AC0-B9BC-4C31-9B7D-873A36C23AB5}" sibTransId="{2BFEDCBD-58FC-4E78-93C4-6420D5D2FDB5}"/>
    <dgm:cxn modelId="{3FACCFAC-EFAA-4ADB-A371-9C5717678895}" type="presOf" srcId="{029449E4-67BA-4BBF-AE29-D11D84B7AC2D}" destId="{2E9108D4-2EDB-43DF-AE4B-5FCC7F18EF94}" srcOrd="0" destOrd="0" presId="urn:microsoft.com/office/officeart/2005/8/layout/hProcess9"/>
    <dgm:cxn modelId="{C85AD98E-29CB-4530-985F-69101B201C24}" type="presOf" srcId="{92E04F5B-82E0-4C7A-B599-D011BC9367A8}" destId="{1FF12F14-0C5E-420C-AF0B-047500BD6B8F}" srcOrd="0" destOrd="0" presId="urn:microsoft.com/office/officeart/2005/8/layout/hProcess9"/>
    <dgm:cxn modelId="{B2579082-62AB-4F46-BF0A-F562BFAD9D38}" type="presOf" srcId="{F18EC43A-DA7F-4728-A319-50F8434ED77D}" destId="{961DDAE3-4E51-4DCB-B45A-7D627121FF4F}" srcOrd="0" destOrd="0" presId="urn:microsoft.com/office/officeart/2005/8/layout/hProcess9"/>
    <dgm:cxn modelId="{92A5005D-A642-4A3D-837D-D845552EC1FE}" type="presOf" srcId="{456E1443-022A-4563-8E3B-4551942F2074}" destId="{D0A82E61-B2A7-4C48-83FE-00215CA97CF4}" srcOrd="0" destOrd="0" presId="urn:microsoft.com/office/officeart/2005/8/layout/hProcess9"/>
    <dgm:cxn modelId="{53F508B0-49CA-4582-9077-78D2AD66079B}" srcId="{029449E4-67BA-4BBF-AE29-D11D84B7AC2D}" destId="{456E1443-022A-4563-8E3B-4551942F2074}" srcOrd="2" destOrd="0" parTransId="{BD16E84B-04AE-4392-918C-2B73657E2AE2}" sibTransId="{55B8130A-1873-43C9-9F4E-BAB06696C606}"/>
    <dgm:cxn modelId="{7F7BBF32-DA16-4323-AFB6-E17BCDAA78E2}" type="presParOf" srcId="{2E9108D4-2EDB-43DF-AE4B-5FCC7F18EF94}" destId="{9AEA466B-3E8A-4DB9-8BDB-2C865B2A1F9D}" srcOrd="0" destOrd="0" presId="urn:microsoft.com/office/officeart/2005/8/layout/hProcess9"/>
    <dgm:cxn modelId="{0ADD6F90-3147-4022-BE46-98D0099C9009}" type="presParOf" srcId="{2E9108D4-2EDB-43DF-AE4B-5FCC7F18EF94}" destId="{F5624B64-4BB9-4CFF-A4A5-593ABB9D9BF2}" srcOrd="1" destOrd="0" presId="urn:microsoft.com/office/officeart/2005/8/layout/hProcess9"/>
    <dgm:cxn modelId="{AAFB4A77-7B22-414F-BC43-25ACDC74A834}" type="presParOf" srcId="{F5624B64-4BB9-4CFF-A4A5-593ABB9D9BF2}" destId="{7FBC3067-909B-4508-A4AF-01FFA8838C84}" srcOrd="0" destOrd="0" presId="urn:microsoft.com/office/officeart/2005/8/layout/hProcess9"/>
    <dgm:cxn modelId="{03BE6417-5E13-4ADC-8D51-73502885C00F}" type="presParOf" srcId="{F5624B64-4BB9-4CFF-A4A5-593ABB9D9BF2}" destId="{FBA34144-4AB2-486B-ADB0-9DBD55254739}" srcOrd="1" destOrd="0" presId="urn:microsoft.com/office/officeart/2005/8/layout/hProcess9"/>
    <dgm:cxn modelId="{40A2E969-977E-41EA-A7BB-22B049C917E5}" type="presParOf" srcId="{F5624B64-4BB9-4CFF-A4A5-593ABB9D9BF2}" destId="{1FF12F14-0C5E-420C-AF0B-047500BD6B8F}" srcOrd="2" destOrd="0" presId="urn:microsoft.com/office/officeart/2005/8/layout/hProcess9"/>
    <dgm:cxn modelId="{914ECA3E-90B3-4B75-BF39-23D641D6E14D}" type="presParOf" srcId="{F5624B64-4BB9-4CFF-A4A5-593ABB9D9BF2}" destId="{9939FC58-80EA-4E76-B0C1-088A659341DA}" srcOrd="3" destOrd="0" presId="urn:microsoft.com/office/officeart/2005/8/layout/hProcess9"/>
    <dgm:cxn modelId="{502E422D-C403-4FAE-8C1A-BBC03038D4F2}" type="presParOf" srcId="{F5624B64-4BB9-4CFF-A4A5-593ABB9D9BF2}" destId="{D0A82E61-B2A7-4C48-83FE-00215CA97CF4}" srcOrd="4" destOrd="0" presId="urn:microsoft.com/office/officeart/2005/8/layout/hProcess9"/>
    <dgm:cxn modelId="{7281D112-B322-4094-9A2C-94178FE0DF64}" type="presParOf" srcId="{F5624B64-4BB9-4CFF-A4A5-593ABB9D9BF2}" destId="{F773E3AD-8DB8-4AA3-8300-E05FB6B13F9D}" srcOrd="5" destOrd="0" presId="urn:microsoft.com/office/officeart/2005/8/layout/hProcess9"/>
    <dgm:cxn modelId="{C7CFB450-293C-4D0B-B649-51767EA6F793}" type="presParOf" srcId="{F5624B64-4BB9-4CFF-A4A5-593ABB9D9BF2}" destId="{961DDAE3-4E51-4DCB-B45A-7D627121FF4F}" srcOrd="6" destOrd="0" presId="urn:microsoft.com/office/officeart/2005/8/layout/hProcess9"/>
    <dgm:cxn modelId="{F2CB28E2-13C3-4338-A036-57C5DC2CFCE3}" type="presParOf" srcId="{F5624B64-4BB9-4CFF-A4A5-593ABB9D9BF2}" destId="{8FB073F7-9FC8-4BD6-BAE9-42CFF1F232C3}" srcOrd="7" destOrd="0" presId="urn:microsoft.com/office/officeart/2005/8/layout/hProcess9"/>
    <dgm:cxn modelId="{6021D7A9-5F7D-4672-AC49-52313C8B385E}" type="presParOf" srcId="{F5624B64-4BB9-4CFF-A4A5-593ABB9D9BF2}" destId="{A29682E5-1A92-4B86-A969-664943D283A2}" srcOrd="8" destOrd="0" presId="urn:microsoft.com/office/officeart/2005/8/layout/hProcess9"/>
    <dgm:cxn modelId="{7D9EEB5F-74D3-45B6-B1A5-77B1D055AC8C}" type="presParOf" srcId="{F5624B64-4BB9-4CFF-A4A5-593ABB9D9BF2}" destId="{7C0D3199-EB53-4ABF-A6B3-B13ED0465B87}" srcOrd="9" destOrd="0" presId="urn:microsoft.com/office/officeart/2005/8/layout/hProcess9"/>
    <dgm:cxn modelId="{E373DDD7-1203-49CB-BD0C-7B9A386099BC}" type="presParOf" srcId="{F5624B64-4BB9-4CFF-A4A5-593ABB9D9BF2}" destId="{D5CD6B50-1B2E-43B4-A6CC-491B6FD48613}" srcOrd="10" destOrd="0" presId="urn:microsoft.com/office/officeart/2005/8/layout/hProcess9"/>
  </dgm:cxnLst>
  <dgm:bg>
    <a:solidFill>
      <a:schemeClr val="accent2">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269D5A-4AD3-42DC-8BF7-94BCEBB7515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1D98AB9-F332-4862-A2D0-9AA6D525D186}">
      <dgm:prSet phldrT="[Text]"/>
      <dgm:spPr/>
      <dgm:t>
        <a:bodyPr/>
        <a:lstStyle/>
        <a:p>
          <a:r>
            <a:rPr lang="en-US" dirty="0" smtClean="0"/>
            <a:t>Career Guidance and Counseling</a:t>
          </a:r>
          <a:endParaRPr lang="en-US" dirty="0"/>
        </a:p>
      </dgm:t>
    </dgm:pt>
    <dgm:pt modelId="{EABA8FBF-26D8-4B13-8E71-764839E04212}" type="parTrans" cxnId="{0C24A988-F651-4D73-B014-45FABEDC2507}">
      <dgm:prSet/>
      <dgm:spPr/>
      <dgm:t>
        <a:bodyPr/>
        <a:lstStyle/>
        <a:p>
          <a:endParaRPr lang="en-US"/>
        </a:p>
      </dgm:t>
    </dgm:pt>
    <dgm:pt modelId="{17FBE9D5-6013-488C-BD10-97DBD56BCEB2}" type="sibTrans" cxnId="{0C24A988-F651-4D73-B014-45FABEDC2507}">
      <dgm:prSet/>
      <dgm:spPr/>
      <dgm:t>
        <a:bodyPr/>
        <a:lstStyle/>
        <a:p>
          <a:endParaRPr lang="en-US"/>
        </a:p>
      </dgm:t>
    </dgm:pt>
    <dgm:pt modelId="{24B03564-3D86-49C8-8B47-6B12941C2797}">
      <dgm:prSet phldrT="[Text]"/>
      <dgm:spPr/>
      <dgm:t>
        <a:bodyPr/>
        <a:lstStyle/>
        <a:p>
          <a:r>
            <a:rPr lang="en-US" dirty="0" smtClean="0"/>
            <a:t>Assistive Technology</a:t>
          </a:r>
          <a:endParaRPr lang="en-US" dirty="0"/>
        </a:p>
      </dgm:t>
    </dgm:pt>
    <dgm:pt modelId="{C076A749-0168-47B2-B8AC-B8FA61D26B37}" type="parTrans" cxnId="{A931DF72-46C9-459A-80C0-692ABB5EB62C}">
      <dgm:prSet/>
      <dgm:spPr/>
      <dgm:t>
        <a:bodyPr/>
        <a:lstStyle/>
        <a:p>
          <a:endParaRPr lang="en-US"/>
        </a:p>
      </dgm:t>
    </dgm:pt>
    <dgm:pt modelId="{86E88383-7C3A-4E98-8C3F-C0573F81A5B9}" type="sibTrans" cxnId="{A931DF72-46C9-459A-80C0-692ABB5EB62C}">
      <dgm:prSet/>
      <dgm:spPr/>
      <dgm:t>
        <a:bodyPr/>
        <a:lstStyle/>
        <a:p>
          <a:endParaRPr lang="en-US"/>
        </a:p>
      </dgm:t>
    </dgm:pt>
    <dgm:pt modelId="{8EF624D1-292F-480D-8678-07F7488B12CD}">
      <dgm:prSet/>
      <dgm:spPr/>
      <dgm:t>
        <a:bodyPr/>
        <a:lstStyle/>
        <a:p>
          <a:r>
            <a:rPr lang="en-US" dirty="0" smtClean="0"/>
            <a:t>Career Exploration</a:t>
          </a:r>
          <a:endParaRPr lang="en-US" dirty="0"/>
        </a:p>
      </dgm:t>
    </dgm:pt>
    <dgm:pt modelId="{79447928-E25A-4587-BB3C-EEFB268C1D3F}" type="parTrans" cxnId="{6151545F-3105-4A7B-9A58-6366CAAE641B}">
      <dgm:prSet/>
      <dgm:spPr/>
      <dgm:t>
        <a:bodyPr/>
        <a:lstStyle/>
        <a:p>
          <a:endParaRPr lang="en-US"/>
        </a:p>
      </dgm:t>
    </dgm:pt>
    <dgm:pt modelId="{E1400BC4-3398-4E48-B905-986AB0D7BA03}" type="sibTrans" cxnId="{6151545F-3105-4A7B-9A58-6366CAAE641B}">
      <dgm:prSet/>
      <dgm:spPr/>
      <dgm:t>
        <a:bodyPr/>
        <a:lstStyle/>
        <a:p>
          <a:endParaRPr lang="en-US"/>
        </a:p>
      </dgm:t>
    </dgm:pt>
    <dgm:pt modelId="{75EDB791-4123-4F80-A54B-2E4D0A270D50}">
      <dgm:prSet/>
      <dgm:spPr/>
      <dgm:t>
        <a:bodyPr/>
        <a:lstStyle/>
        <a:p>
          <a:r>
            <a:rPr lang="en-US" dirty="0" smtClean="0"/>
            <a:t>Job Development</a:t>
          </a:r>
          <a:endParaRPr lang="en-US" dirty="0"/>
        </a:p>
      </dgm:t>
    </dgm:pt>
    <dgm:pt modelId="{577AC2FA-98BB-47E4-BDDF-EB933CCD6492}" type="parTrans" cxnId="{4924FC38-2873-4F36-81F3-372BB4968843}">
      <dgm:prSet/>
      <dgm:spPr/>
      <dgm:t>
        <a:bodyPr/>
        <a:lstStyle/>
        <a:p>
          <a:endParaRPr lang="en-US"/>
        </a:p>
      </dgm:t>
    </dgm:pt>
    <dgm:pt modelId="{29FFB350-3A99-433D-B839-39F8AB34E75B}" type="sibTrans" cxnId="{4924FC38-2873-4F36-81F3-372BB4968843}">
      <dgm:prSet/>
      <dgm:spPr/>
      <dgm:t>
        <a:bodyPr/>
        <a:lstStyle/>
        <a:p>
          <a:endParaRPr lang="en-US"/>
        </a:p>
      </dgm:t>
    </dgm:pt>
    <dgm:pt modelId="{C0479C23-4F62-406E-AD62-CAB10CDE9D8A}">
      <dgm:prSet/>
      <dgm:spPr/>
      <dgm:t>
        <a:bodyPr/>
        <a:lstStyle/>
        <a:p>
          <a:r>
            <a:rPr lang="en-US" dirty="0" smtClean="0"/>
            <a:t>Vocational Evaluation and Assessment</a:t>
          </a:r>
          <a:endParaRPr lang="en-US" dirty="0"/>
        </a:p>
      </dgm:t>
    </dgm:pt>
    <dgm:pt modelId="{780BD088-1214-403B-A84E-433FF96CC113}" type="parTrans" cxnId="{523F0D1A-43E0-4892-B2B3-0B7B2E4A09C0}">
      <dgm:prSet/>
      <dgm:spPr/>
      <dgm:t>
        <a:bodyPr/>
        <a:lstStyle/>
        <a:p>
          <a:endParaRPr lang="en-US"/>
        </a:p>
      </dgm:t>
    </dgm:pt>
    <dgm:pt modelId="{3EA447BD-0BD7-4ADD-9581-28F728C15F25}" type="sibTrans" cxnId="{523F0D1A-43E0-4892-B2B3-0B7B2E4A09C0}">
      <dgm:prSet/>
      <dgm:spPr/>
      <dgm:t>
        <a:bodyPr/>
        <a:lstStyle/>
        <a:p>
          <a:endParaRPr lang="en-US"/>
        </a:p>
      </dgm:t>
    </dgm:pt>
    <dgm:pt modelId="{AECC46D6-A537-44AC-B2AA-5B3B1A6C1121}" type="pres">
      <dgm:prSet presAssocID="{A9269D5A-4AD3-42DC-8BF7-94BCEBB75151}" presName="linear" presStyleCnt="0">
        <dgm:presLayoutVars>
          <dgm:animLvl val="lvl"/>
          <dgm:resizeHandles val="exact"/>
        </dgm:presLayoutVars>
      </dgm:prSet>
      <dgm:spPr/>
      <dgm:t>
        <a:bodyPr/>
        <a:lstStyle/>
        <a:p>
          <a:endParaRPr lang="en-US"/>
        </a:p>
      </dgm:t>
    </dgm:pt>
    <dgm:pt modelId="{6B6A741A-3C8C-4DCF-9430-3DF4F66DB394}" type="pres">
      <dgm:prSet presAssocID="{41D98AB9-F332-4862-A2D0-9AA6D525D186}" presName="parentText" presStyleLbl="node1" presStyleIdx="0" presStyleCnt="5" custLinFactNeighborY="70981">
        <dgm:presLayoutVars>
          <dgm:chMax val="0"/>
          <dgm:bulletEnabled val="1"/>
        </dgm:presLayoutVars>
      </dgm:prSet>
      <dgm:spPr/>
      <dgm:t>
        <a:bodyPr/>
        <a:lstStyle/>
        <a:p>
          <a:endParaRPr lang="en-US"/>
        </a:p>
      </dgm:t>
    </dgm:pt>
    <dgm:pt modelId="{BB840E45-AA08-4664-B3D3-A6EA81AF511B}" type="pres">
      <dgm:prSet presAssocID="{17FBE9D5-6013-488C-BD10-97DBD56BCEB2}" presName="spacer" presStyleCnt="0"/>
      <dgm:spPr/>
    </dgm:pt>
    <dgm:pt modelId="{9970B007-E147-4943-8A43-B44880EC8255}" type="pres">
      <dgm:prSet presAssocID="{24B03564-3D86-49C8-8B47-6B12941C2797}" presName="parentText" presStyleLbl="node1" presStyleIdx="1" presStyleCnt="5">
        <dgm:presLayoutVars>
          <dgm:chMax val="0"/>
          <dgm:bulletEnabled val="1"/>
        </dgm:presLayoutVars>
      </dgm:prSet>
      <dgm:spPr/>
      <dgm:t>
        <a:bodyPr/>
        <a:lstStyle/>
        <a:p>
          <a:endParaRPr lang="en-US"/>
        </a:p>
      </dgm:t>
    </dgm:pt>
    <dgm:pt modelId="{F27741FF-17F7-4962-97DE-EBF344BD8207}" type="pres">
      <dgm:prSet presAssocID="{86E88383-7C3A-4E98-8C3F-C0573F81A5B9}" presName="spacer" presStyleCnt="0"/>
      <dgm:spPr/>
    </dgm:pt>
    <dgm:pt modelId="{9EBE33FF-F392-4565-8875-D8B10DE64774}" type="pres">
      <dgm:prSet presAssocID="{C0479C23-4F62-406E-AD62-CAB10CDE9D8A}" presName="parentText" presStyleLbl="node1" presStyleIdx="2" presStyleCnt="5">
        <dgm:presLayoutVars>
          <dgm:chMax val="0"/>
          <dgm:bulletEnabled val="1"/>
        </dgm:presLayoutVars>
      </dgm:prSet>
      <dgm:spPr/>
      <dgm:t>
        <a:bodyPr/>
        <a:lstStyle/>
        <a:p>
          <a:endParaRPr lang="en-US"/>
        </a:p>
      </dgm:t>
    </dgm:pt>
    <dgm:pt modelId="{FEED8636-28AD-4C34-9659-73D5112CAF28}" type="pres">
      <dgm:prSet presAssocID="{3EA447BD-0BD7-4ADD-9581-28F728C15F25}" presName="spacer" presStyleCnt="0"/>
      <dgm:spPr/>
    </dgm:pt>
    <dgm:pt modelId="{1D891862-30CE-428C-A288-C3D1D24F47E1}" type="pres">
      <dgm:prSet presAssocID="{75EDB791-4123-4F80-A54B-2E4D0A270D50}" presName="parentText" presStyleLbl="node1" presStyleIdx="3" presStyleCnt="5">
        <dgm:presLayoutVars>
          <dgm:chMax val="0"/>
          <dgm:bulletEnabled val="1"/>
        </dgm:presLayoutVars>
      </dgm:prSet>
      <dgm:spPr/>
      <dgm:t>
        <a:bodyPr/>
        <a:lstStyle/>
        <a:p>
          <a:endParaRPr lang="en-US"/>
        </a:p>
      </dgm:t>
    </dgm:pt>
    <dgm:pt modelId="{89751D7B-7451-49CE-A22C-ACB9F75E8A4B}" type="pres">
      <dgm:prSet presAssocID="{29FFB350-3A99-433D-B839-39F8AB34E75B}" presName="spacer" presStyleCnt="0"/>
      <dgm:spPr/>
    </dgm:pt>
    <dgm:pt modelId="{6AA12734-09D7-4618-8F76-0A7270D8F882}" type="pres">
      <dgm:prSet presAssocID="{8EF624D1-292F-480D-8678-07F7488B12CD}" presName="parentText" presStyleLbl="node1" presStyleIdx="4" presStyleCnt="5">
        <dgm:presLayoutVars>
          <dgm:chMax val="0"/>
          <dgm:bulletEnabled val="1"/>
        </dgm:presLayoutVars>
      </dgm:prSet>
      <dgm:spPr/>
      <dgm:t>
        <a:bodyPr/>
        <a:lstStyle/>
        <a:p>
          <a:endParaRPr lang="en-US"/>
        </a:p>
      </dgm:t>
    </dgm:pt>
  </dgm:ptLst>
  <dgm:cxnLst>
    <dgm:cxn modelId="{35C13CC1-07A7-41B3-9CD4-66C0EF840D43}" type="presOf" srcId="{8EF624D1-292F-480D-8678-07F7488B12CD}" destId="{6AA12734-09D7-4618-8F76-0A7270D8F882}" srcOrd="0" destOrd="0" presId="urn:microsoft.com/office/officeart/2005/8/layout/vList2"/>
    <dgm:cxn modelId="{F2AE17D4-4418-406A-93A0-76C393F102E2}" type="presOf" srcId="{24B03564-3D86-49C8-8B47-6B12941C2797}" destId="{9970B007-E147-4943-8A43-B44880EC8255}" srcOrd="0" destOrd="0" presId="urn:microsoft.com/office/officeart/2005/8/layout/vList2"/>
    <dgm:cxn modelId="{A931DF72-46C9-459A-80C0-692ABB5EB62C}" srcId="{A9269D5A-4AD3-42DC-8BF7-94BCEBB75151}" destId="{24B03564-3D86-49C8-8B47-6B12941C2797}" srcOrd="1" destOrd="0" parTransId="{C076A749-0168-47B2-B8AC-B8FA61D26B37}" sibTransId="{86E88383-7C3A-4E98-8C3F-C0573F81A5B9}"/>
    <dgm:cxn modelId="{BDA8FC4B-809A-4431-9844-0FC4F90417F7}" type="presOf" srcId="{C0479C23-4F62-406E-AD62-CAB10CDE9D8A}" destId="{9EBE33FF-F392-4565-8875-D8B10DE64774}" srcOrd="0" destOrd="0" presId="urn:microsoft.com/office/officeart/2005/8/layout/vList2"/>
    <dgm:cxn modelId="{D706D363-FFD6-41A3-84E2-FDA4C9FDE65F}" type="presOf" srcId="{A9269D5A-4AD3-42DC-8BF7-94BCEBB75151}" destId="{AECC46D6-A537-44AC-B2AA-5B3B1A6C1121}" srcOrd="0" destOrd="0" presId="urn:microsoft.com/office/officeart/2005/8/layout/vList2"/>
    <dgm:cxn modelId="{6151545F-3105-4A7B-9A58-6366CAAE641B}" srcId="{A9269D5A-4AD3-42DC-8BF7-94BCEBB75151}" destId="{8EF624D1-292F-480D-8678-07F7488B12CD}" srcOrd="4" destOrd="0" parTransId="{79447928-E25A-4587-BB3C-EEFB268C1D3F}" sibTransId="{E1400BC4-3398-4E48-B905-986AB0D7BA03}"/>
    <dgm:cxn modelId="{523F0D1A-43E0-4892-B2B3-0B7B2E4A09C0}" srcId="{A9269D5A-4AD3-42DC-8BF7-94BCEBB75151}" destId="{C0479C23-4F62-406E-AD62-CAB10CDE9D8A}" srcOrd="2" destOrd="0" parTransId="{780BD088-1214-403B-A84E-433FF96CC113}" sibTransId="{3EA447BD-0BD7-4ADD-9581-28F728C15F25}"/>
    <dgm:cxn modelId="{5FCE632F-9561-4FA7-A0AE-0A78984DB965}" type="presOf" srcId="{75EDB791-4123-4F80-A54B-2E4D0A270D50}" destId="{1D891862-30CE-428C-A288-C3D1D24F47E1}" srcOrd="0" destOrd="0" presId="urn:microsoft.com/office/officeart/2005/8/layout/vList2"/>
    <dgm:cxn modelId="{30925151-66F9-4C10-AD30-B3BE2161C0C4}" type="presOf" srcId="{41D98AB9-F332-4862-A2D0-9AA6D525D186}" destId="{6B6A741A-3C8C-4DCF-9430-3DF4F66DB394}" srcOrd="0" destOrd="0" presId="urn:microsoft.com/office/officeart/2005/8/layout/vList2"/>
    <dgm:cxn modelId="{0C24A988-F651-4D73-B014-45FABEDC2507}" srcId="{A9269D5A-4AD3-42DC-8BF7-94BCEBB75151}" destId="{41D98AB9-F332-4862-A2D0-9AA6D525D186}" srcOrd="0" destOrd="0" parTransId="{EABA8FBF-26D8-4B13-8E71-764839E04212}" sibTransId="{17FBE9D5-6013-488C-BD10-97DBD56BCEB2}"/>
    <dgm:cxn modelId="{4924FC38-2873-4F36-81F3-372BB4968843}" srcId="{A9269D5A-4AD3-42DC-8BF7-94BCEBB75151}" destId="{75EDB791-4123-4F80-A54B-2E4D0A270D50}" srcOrd="3" destOrd="0" parTransId="{577AC2FA-98BB-47E4-BDDF-EB933CCD6492}" sibTransId="{29FFB350-3A99-433D-B839-39F8AB34E75B}"/>
    <dgm:cxn modelId="{71AC7193-181A-4938-9971-D16234DB37C8}" type="presParOf" srcId="{AECC46D6-A537-44AC-B2AA-5B3B1A6C1121}" destId="{6B6A741A-3C8C-4DCF-9430-3DF4F66DB394}" srcOrd="0" destOrd="0" presId="urn:microsoft.com/office/officeart/2005/8/layout/vList2"/>
    <dgm:cxn modelId="{43B85338-D6AF-41B6-AC06-02434EAC6523}" type="presParOf" srcId="{AECC46D6-A537-44AC-B2AA-5B3B1A6C1121}" destId="{BB840E45-AA08-4664-B3D3-A6EA81AF511B}" srcOrd="1" destOrd="0" presId="urn:microsoft.com/office/officeart/2005/8/layout/vList2"/>
    <dgm:cxn modelId="{BCD40518-20F0-4AD2-8579-17DEE7A84C1B}" type="presParOf" srcId="{AECC46D6-A537-44AC-B2AA-5B3B1A6C1121}" destId="{9970B007-E147-4943-8A43-B44880EC8255}" srcOrd="2" destOrd="0" presId="urn:microsoft.com/office/officeart/2005/8/layout/vList2"/>
    <dgm:cxn modelId="{C6FEB759-8652-4E79-B676-0F2B355235CB}" type="presParOf" srcId="{AECC46D6-A537-44AC-B2AA-5B3B1A6C1121}" destId="{F27741FF-17F7-4962-97DE-EBF344BD8207}" srcOrd="3" destOrd="0" presId="urn:microsoft.com/office/officeart/2005/8/layout/vList2"/>
    <dgm:cxn modelId="{892BA89A-3A25-4CFE-A0CC-67D8B1229CF7}" type="presParOf" srcId="{AECC46D6-A537-44AC-B2AA-5B3B1A6C1121}" destId="{9EBE33FF-F392-4565-8875-D8B10DE64774}" srcOrd="4" destOrd="0" presId="urn:microsoft.com/office/officeart/2005/8/layout/vList2"/>
    <dgm:cxn modelId="{721177DD-312F-4294-808F-C3B70AF94A0A}" type="presParOf" srcId="{AECC46D6-A537-44AC-B2AA-5B3B1A6C1121}" destId="{FEED8636-28AD-4C34-9659-73D5112CAF28}" srcOrd="5" destOrd="0" presId="urn:microsoft.com/office/officeart/2005/8/layout/vList2"/>
    <dgm:cxn modelId="{50372A7C-D079-4C9C-B238-BDD983FDCC19}" type="presParOf" srcId="{AECC46D6-A537-44AC-B2AA-5B3B1A6C1121}" destId="{1D891862-30CE-428C-A288-C3D1D24F47E1}" srcOrd="6" destOrd="0" presId="urn:microsoft.com/office/officeart/2005/8/layout/vList2"/>
    <dgm:cxn modelId="{EED8B9F9-F1EE-41C5-B9EC-03257FC3DFBF}" type="presParOf" srcId="{AECC46D6-A537-44AC-B2AA-5B3B1A6C1121}" destId="{89751D7B-7451-49CE-A22C-ACB9F75E8A4B}" srcOrd="7" destOrd="0" presId="urn:microsoft.com/office/officeart/2005/8/layout/vList2"/>
    <dgm:cxn modelId="{89DF5B47-9BF7-4B3C-9681-6E46925F5CBB}" type="presParOf" srcId="{AECC46D6-A537-44AC-B2AA-5B3B1A6C1121}" destId="{6AA12734-09D7-4618-8F76-0A7270D8F882}" srcOrd="8" destOrd="0" presId="urn:microsoft.com/office/officeart/2005/8/layout/vList2"/>
  </dgm:cxnLst>
  <dgm:bg>
    <a:gradFill>
      <a:gsLst>
        <a:gs pos="0">
          <a:srgbClr val="FFFFFF"/>
        </a:gs>
        <a:gs pos="7001">
          <a:srgbClr val="E6E6E6"/>
        </a:gs>
        <a:gs pos="32001">
          <a:srgbClr val="7D8496"/>
        </a:gs>
        <a:gs pos="47000">
          <a:srgbClr val="E6E6E6"/>
        </a:gs>
        <a:gs pos="85001">
          <a:srgbClr val="7D8496"/>
        </a:gs>
        <a:gs pos="100000">
          <a:srgbClr val="E6E6E6"/>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90D465-F54A-4FB5-9569-686A869EB4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5BCBA9-7BC9-4128-BD80-65E4CD7D6C8B}">
      <dgm:prSet phldrT="[Text]"/>
      <dgm:spPr/>
      <dgm:t>
        <a:bodyPr/>
        <a:lstStyle/>
        <a:p>
          <a:r>
            <a:rPr lang="en-US" dirty="0" smtClean="0"/>
            <a:t>Job Shadowing</a:t>
          </a:r>
          <a:endParaRPr lang="en-US" dirty="0"/>
        </a:p>
      </dgm:t>
    </dgm:pt>
    <dgm:pt modelId="{2D1F20EF-E837-42FE-9736-2285190D93EB}" type="parTrans" cxnId="{1A409A70-98E1-496B-AC59-16D5BFC1F1A8}">
      <dgm:prSet/>
      <dgm:spPr/>
      <dgm:t>
        <a:bodyPr/>
        <a:lstStyle/>
        <a:p>
          <a:endParaRPr lang="en-US"/>
        </a:p>
      </dgm:t>
    </dgm:pt>
    <dgm:pt modelId="{38566A9E-53CA-4AC3-8C9F-F933DE03862E}" type="sibTrans" cxnId="{1A409A70-98E1-496B-AC59-16D5BFC1F1A8}">
      <dgm:prSet/>
      <dgm:spPr/>
      <dgm:t>
        <a:bodyPr/>
        <a:lstStyle/>
        <a:p>
          <a:endParaRPr lang="en-US"/>
        </a:p>
      </dgm:t>
    </dgm:pt>
    <dgm:pt modelId="{3743FC51-F379-4C58-AF2D-777F66CEEB2E}">
      <dgm:prSet phldrT="[Text]"/>
      <dgm:spPr/>
      <dgm:t>
        <a:bodyPr/>
        <a:lstStyle/>
        <a:p>
          <a:r>
            <a:rPr lang="en-US" dirty="0" smtClean="0"/>
            <a:t>Job Placement</a:t>
          </a:r>
          <a:endParaRPr lang="en-US" dirty="0"/>
        </a:p>
      </dgm:t>
    </dgm:pt>
    <dgm:pt modelId="{3B04908E-0734-49D4-8122-DDFABECF7F6C}" type="parTrans" cxnId="{9B0517AF-9F04-445A-B7FA-C7BCBC459858}">
      <dgm:prSet/>
      <dgm:spPr/>
      <dgm:t>
        <a:bodyPr/>
        <a:lstStyle/>
        <a:p>
          <a:endParaRPr lang="en-US"/>
        </a:p>
      </dgm:t>
    </dgm:pt>
    <dgm:pt modelId="{58221B41-0AAB-436C-BE9F-669AEAE5625A}" type="sibTrans" cxnId="{9B0517AF-9F04-445A-B7FA-C7BCBC459858}">
      <dgm:prSet/>
      <dgm:spPr/>
      <dgm:t>
        <a:bodyPr/>
        <a:lstStyle/>
        <a:p>
          <a:endParaRPr lang="en-US"/>
        </a:p>
      </dgm:t>
    </dgm:pt>
    <dgm:pt modelId="{DC5711BC-E203-4E19-A48E-0BBB16B2B158}">
      <dgm:prSet/>
      <dgm:spPr/>
      <dgm:t>
        <a:bodyPr/>
        <a:lstStyle/>
        <a:p>
          <a:r>
            <a:rPr lang="en-US" dirty="0" smtClean="0"/>
            <a:t>Training and Education after High School</a:t>
          </a:r>
          <a:endParaRPr lang="en-US" dirty="0"/>
        </a:p>
      </dgm:t>
    </dgm:pt>
    <dgm:pt modelId="{6DC7D014-7F8B-4DCC-BE9E-88B14C0AFE6A}" type="parTrans" cxnId="{32395334-8494-4C16-AEDF-38345618767A}">
      <dgm:prSet/>
      <dgm:spPr/>
      <dgm:t>
        <a:bodyPr/>
        <a:lstStyle/>
        <a:p>
          <a:endParaRPr lang="en-US"/>
        </a:p>
      </dgm:t>
    </dgm:pt>
    <dgm:pt modelId="{4A7D024C-4BE4-405C-903A-3CE09FD0A8DF}" type="sibTrans" cxnId="{32395334-8494-4C16-AEDF-38345618767A}">
      <dgm:prSet/>
      <dgm:spPr/>
      <dgm:t>
        <a:bodyPr/>
        <a:lstStyle/>
        <a:p>
          <a:endParaRPr lang="en-US"/>
        </a:p>
      </dgm:t>
    </dgm:pt>
    <dgm:pt modelId="{9FE12F8E-CD20-4D3B-9A73-A860A688F8AF}">
      <dgm:prSet/>
      <dgm:spPr/>
      <dgm:t>
        <a:bodyPr/>
        <a:lstStyle/>
        <a:p>
          <a:r>
            <a:rPr lang="en-US" dirty="0" smtClean="0"/>
            <a:t>On-the-Job Training (OJT)</a:t>
          </a:r>
          <a:endParaRPr lang="en-US" dirty="0"/>
        </a:p>
      </dgm:t>
    </dgm:pt>
    <dgm:pt modelId="{DE3D2319-F24A-457E-980C-C83B2116C11D}" type="parTrans" cxnId="{CF1F1AEB-0B92-4074-B08E-7028FA49CF87}">
      <dgm:prSet/>
      <dgm:spPr/>
      <dgm:t>
        <a:bodyPr/>
        <a:lstStyle/>
        <a:p>
          <a:endParaRPr lang="en-US"/>
        </a:p>
      </dgm:t>
    </dgm:pt>
    <dgm:pt modelId="{53E04A50-B2F7-4241-BB42-963ABEFFB09C}" type="sibTrans" cxnId="{CF1F1AEB-0B92-4074-B08E-7028FA49CF87}">
      <dgm:prSet/>
      <dgm:spPr/>
      <dgm:t>
        <a:bodyPr/>
        <a:lstStyle/>
        <a:p>
          <a:endParaRPr lang="en-US"/>
        </a:p>
      </dgm:t>
    </dgm:pt>
    <dgm:pt modelId="{CDF6C173-B1A0-4B97-B24E-DB73FCC2660F}">
      <dgm:prSet/>
      <dgm:spPr/>
      <dgm:t>
        <a:bodyPr/>
        <a:lstStyle/>
        <a:p>
          <a:r>
            <a:rPr lang="en-US" dirty="0" smtClean="0"/>
            <a:t>Job Coaching</a:t>
          </a:r>
          <a:endParaRPr lang="en-US" dirty="0"/>
        </a:p>
      </dgm:t>
    </dgm:pt>
    <dgm:pt modelId="{4B1A5132-5733-410B-8A03-C7505BCB1157}" type="parTrans" cxnId="{B7A9E556-A85D-42CC-B46C-287A568832E7}">
      <dgm:prSet/>
      <dgm:spPr/>
      <dgm:t>
        <a:bodyPr/>
        <a:lstStyle/>
        <a:p>
          <a:endParaRPr lang="en-US"/>
        </a:p>
      </dgm:t>
    </dgm:pt>
    <dgm:pt modelId="{7A55FD32-4B2C-4012-9898-8EBDD2FCB0B8}" type="sibTrans" cxnId="{B7A9E556-A85D-42CC-B46C-287A568832E7}">
      <dgm:prSet/>
      <dgm:spPr/>
      <dgm:t>
        <a:bodyPr/>
        <a:lstStyle/>
        <a:p>
          <a:endParaRPr lang="en-US"/>
        </a:p>
      </dgm:t>
    </dgm:pt>
    <dgm:pt modelId="{458B05D0-0025-4CAC-BB50-2A83A67D3B27}" type="pres">
      <dgm:prSet presAssocID="{8790D465-F54A-4FB5-9569-686A869EB475}" presName="linear" presStyleCnt="0">
        <dgm:presLayoutVars>
          <dgm:animLvl val="lvl"/>
          <dgm:resizeHandles val="exact"/>
        </dgm:presLayoutVars>
      </dgm:prSet>
      <dgm:spPr/>
      <dgm:t>
        <a:bodyPr/>
        <a:lstStyle/>
        <a:p>
          <a:endParaRPr lang="en-US"/>
        </a:p>
      </dgm:t>
    </dgm:pt>
    <dgm:pt modelId="{C2DC925B-0471-4B79-ADE4-9A0F50E34B87}" type="pres">
      <dgm:prSet presAssocID="{105BCBA9-7BC9-4128-BD80-65E4CD7D6C8B}" presName="parentText" presStyleLbl="node1" presStyleIdx="0" presStyleCnt="5">
        <dgm:presLayoutVars>
          <dgm:chMax val="0"/>
          <dgm:bulletEnabled val="1"/>
        </dgm:presLayoutVars>
      </dgm:prSet>
      <dgm:spPr/>
      <dgm:t>
        <a:bodyPr/>
        <a:lstStyle/>
        <a:p>
          <a:endParaRPr lang="en-US"/>
        </a:p>
      </dgm:t>
    </dgm:pt>
    <dgm:pt modelId="{D5CEA5C9-8742-439D-9D65-F16FCF200DCE}" type="pres">
      <dgm:prSet presAssocID="{38566A9E-53CA-4AC3-8C9F-F933DE03862E}" presName="spacer" presStyleCnt="0"/>
      <dgm:spPr/>
    </dgm:pt>
    <dgm:pt modelId="{1863BFAA-FA86-4272-A022-63D35CC5D48A}" type="pres">
      <dgm:prSet presAssocID="{CDF6C173-B1A0-4B97-B24E-DB73FCC2660F}" presName="parentText" presStyleLbl="node1" presStyleIdx="1" presStyleCnt="5">
        <dgm:presLayoutVars>
          <dgm:chMax val="0"/>
          <dgm:bulletEnabled val="1"/>
        </dgm:presLayoutVars>
      </dgm:prSet>
      <dgm:spPr/>
      <dgm:t>
        <a:bodyPr/>
        <a:lstStyle/>
        <a:p>
          <a:endParaRPr lang="en-US"/>
        </a:p>
      </dgm:t>
    </dgm:pt>
    <dgm:pt modelId="{F99A4360-AB93-4F7E-8603-AE87DE9D7CAF}" type="pres">
      <dgm:prSet presAssocID="{7A55FD32-4B2C-4012-9898-8EBDD2FCB0B8}" presName="spacer" presStyleCnt="0"/>
      <dgm:spPr/>
    </dgm:pt>
    <dgm:pt modelId="{A80C54B3-788D-417C-8800-720D899971A4}" type="pres">
      <dgm:prSet presAssocID="{9FE12F8E-CD20-4D3B-9A73-A860A688F8AF}" presName="parentText" presStyleLbl="node1" presStyleIdx="2" presStyleCnt="5">
        <dgm:presLayoutVars>
          <dgm:chMax val="0"/>
          <dgm:bulletEnabled val="1"/>
        </dgm:presLayoutVars>
      </dgm:prSet>
      <dgm:spPr/>
      <dgm:t>
        <a:bodyPr/>
        <a:lstStyle/>
        <a:p>
          <a:endParaRPr lang="en-US"/>
        </a:p>
      </dgm:t>
    </dgm:pt>
    <dgm:pt modelId="{909EC1D6-569D-46DA-BAFF-4DE7F2FC794D}" type="pres">
      <dgm:prSet presAssocID="{53E04A50-B2F7-4241-BB42-963ABEFFB09C}" presName="spacer" presStyleCnt="0"/>
      <dgm:spPr/>
    </dgm:pt>
    <dgm:pt modelId="{94232104-0AE2-40EC-A9D9-CB76BAC8E500}" type="pres">
      <dgm:prSet presAssocID="{DC5711BC-E203-4E19-A48E-0BBB16B2B158}" presName="parentText" presStyleLbl="node1" presStyleIdx="3" presStyleCnt="5">
        <dgm:presLayoutVars>
          <dgm:chMax val="0"/>
          <dgm:bulletEnabled val="1"/>
        </dgm:presLayoutVars>
      </dgm:prSet>
      <dgm:spPr/>
      <dgm:t>
        <a:bodyPr/>
        <a:lstStyle/>
        <a:p>
          <a:endParaRPr lang="en-US"/>
        </a:p>
      </dgm:t>
    </dgm:pt>
    <dgm:pt modelId="{9CB1DA7C-3617-4DC0-84A7-F5EB2A1131A2}" type="pres">
      <dgm:prSet presAssocID="{4A7D024C-4BE4-405C-903A-3CE09FD0A8DF}" presName="spacer" presStyleCnt="0"/>
      <dgm:spPr/>
    </dgm:pt>
    <dgm:pt modelId="{93D93913-D269-4834-A37C-073FAA03459A}" type="pres">
      <dgm:prSet presAssocID="{3743FC51-F379-4C58-AF2D-777F66CEEB2E}" presName="parentText" presStyleLbl="node1" presStyleIdx="4" presStyleCnt="5">
        <dgm:presLayoutVars>
          <dgm:chMax val="0"/>
          <dgm:bulletEnabled val="1"/>
        </dgm:presLayoutVars>
      </dgm:prSet>
      <dgm:spPr/>
      <dgm:t>
        <a:bodyPr/>
        <a:lstStyle/>
        <a:p>
          <a:endParaRPr lang="en-US"/>
        </a:p>
      </dgm:t>
    </dgm:pt>
  </dgm:ptLst>
  <dgm:cxnLst>
    <dgm:cxn modelId="{9B0517AF-9F04-445A-B7FA-C7BCBC459858}" srcId="{8790D465-F54A-4FB5-9569-686A869EB475}" destId="{3743FC51-F379-4C58-AF2D-777F66CEEB2E}" srcOrd="4" destOrd="0" parTransId="{3B04908E-0734-49D4-8122-DDFABECF7F6C}" sibTransId="{58221B41-0AAB-436C-BE9F-669AEAE5625A}"/>
    <dgm:cxn modelId="{C5FA8C81-CDA7-48BC-937C-9EB0B025F416}" type="presOf" srcId="{DC5711BC-E203-4E19-A48E-0BBB16B2B158}" destId="{94232104-0AE2-40EC-A9D9-CB76BAC8E500}" srcOrd="0" destOrd="0" presId="urn:microsoft.com/office/officeart/2005/8/layout/vList2"/>
    <dgm:cxn modelId="{2AB3714D-0455-420D-A6A0-97A0BBAD0BF8}" type="presOf" srcId="{3743FC51-F379-4C58-AF2D-777F66CEEB2E}" destId="{93D93913-D269-4834-A37C-073FAA03459A}" srcOrd="0" destOrd="0" presId="urn:microsoft.com/office/officeart/2005/8/layout/vList2"/>
    <dgm:cxn modelId="{1A409A70-98E1-496B-AC59-16D5BFC1F1A8}" srcId="{8790D465-F54A-4FB5-9569-686A869EB475}" destId="{105BCBA9-7BC9-4128-BD80-65E4CD7D6C8B}" srcOrd="0" destOrd="0" parTransId="{2D1F20EF-E837-42FE-9736-2285190D93EB}" sibTransId="{38566A9E-53CA-4AC3-8C9F-F933DE03862E}"/>
    <dgm:cxn modelId="{CF1F1AEB-0B92-4074-B08E-7028FA49CF87}" srcId="{8790D465-F54A-4FB5-9569-686A869EB475}" destId="{9FE12F8E-CD20-4D3B-9A73-A860A688F8AF}" srcOrd="2" destOrd="0" parTransId="{DE3D2319-F24A-457E-980C-C83B2116C11D}" sibTransId="{53E04A50-B2F7-4241-BB42-963ABEFFB09C}"/>
    <dgm:cxn modelId="{32395334-8494-4C16-AEDF-38345618767A}" srcId="{8790D465-F54A-4FB5-9569-686A869EB475}" destId="{DC5711BC-E203-4E19-A48E-0BBB16B2B158}" srcOrd="3" destOrd="0" parTransId="{6DC7D014-7F8B-4DCC-BE9E-88B14C0AFE6A}" sibTransId="{4A7D024C-4BE4-405C-903A-3CE09FD0A8DF}"/>
    <dgm:cxn modelId="{B4D1391C-56C6-47C1-8804-3F205210C8CB}" type="presOf" srcId="{105BCBA9-7BC9-4128-BD80-65E4CD7D6C8B}" destId="{C2DC925B-0471-4B79-ADE4-9A0F50E34B87}" srcOrd="0" destOrd="0" presId="urn:microsoft.com/office/officeart/2005/8/layout/vList2"/>
    <dgm:cxn modelId="{315F3FDD-933B-43A3-9E00-6E428FAE37E1}" type="presOf" srcId="{CDF6C173-B1A0-4B97-B24E-DB73FCC2660F}" destId="{1863BFAA-FA86-4272-A022-63D35CC5D48A}" srcOrd="0" destOrd="0" presId="urn:microsoft.com/office/officeart/2005/8/layout/vList2"/>
    <dgm:cxn modelId="{FFC42288-00F0-4F5E-BFA8-50B6F32330FF}" type="presOf" srcId="{8790D465-F54A-4FB5-9569-686A869EB475}" destId="{458B05D0-0025-4CAC-BB50-2A83A67D3B27}" srcOrd="0" destOrd="0" presId="urn:microsoft.com/office/officeart/2005/8/layout/vList2"/>
    <dgm:cxn modelId="{54F2679C-3480-4688-ABEC-A17EF36BF9E3}" type="presOf" srcId="{9FE12F8E-CD20-4D3B-9A73-A860A688F8AF}" destId="{A80C54B3-788D-417C-8800-720D899971A4}" srcOrd="0" destOrd="0" presId="urn:microsoft.com/office/officeart/2005/8/layout/vList2"/>
    <dgm:cxn modelId="{B7A9E556-A85D-42CC-B46C-287A568832E7}" srcId="{8790D465-F54A-4FB5-9569-686A869EB475}" destId="{CDF6C173-B1A0-4B97-B24E-DB73FCC2660F}" srcOrd="1" destOrd="0" parTransId="{4B1A5132-5733-410B-8A03-C7505BCB1157}" sibTransId="{7A55FD32-4B2C-4012-9898-8EBDD2FCB0B8}"/>
    <dgm:cxn modelId="{AD6ED89F-15DF-42DF-8465-98E6654AE26A}" type="presParOf" srcId="{458B05D0-0025-4CAC-BB50-2A83A67D3B27}" destId="{C2DC925B-0471-4B79-ADE4-9A0F50E34B87}" srcOrd="0" destOrd="0" presId="urn:microsoft.com/office/officeart/2005/8/layout/vList2"/>
    <dgm:cxn modelId="{40D9FC1B-70FE-4B46-83F2-591DE7D06673}" type="presParOf" srcId="{458B05D0-0025-4CAC-BB50-2A83A67D3B27}" destId="{D5CEA5C9-8742-439D-9D65-F16FCF200DCE}" srcOrd="1" destOrd="0" presId="urn:microsoft.com/office/officeart/2005/8/layout/vList2"/>
    <dgm:cxn modelId="{25E55FE6-B575-4D74-BEF4-E942E053AC77}" type="presParOf" srcId="{458B05D0-0025-4CAC-BB50-2A83A67D3B27}" destId="{1863BFAA-FA86-4272-A022-63D35CC5D48A}" srcOrd="2" destOrd="0" presId="urn:microsoft.com/office/officeart/2005/8/layout/vList2"/>
    <dgm:cxn modelId="{B95449EF-6317-4248-9E6A-0998B8C9613B}" type="presParOf" srcId="{458B05D0-0025-4CAC-BB50-2A83A67D3B27}" destId="{F99A4360-AB93-4F7E-8603-AE87DE9D7CAF}" srcOrd="3" destOrd="0" presId="urn:microsoft.com/office/officeart/2005/8/layout/vList2"/>
    <dgm:cxn modelId="{AF673A61-56D0-48F7-8EDB-FC2D9B33BF5A}" type="presParOf" srcId="{458B05D0-0025-4CAC-BB50-2A83A67D3B27}" destId="{A80C54B3-788D-417C-8800-720D899971A4}" srcOrd="4" destOrd="0" presId="urn:microsoft.com/office/officeart/2005/8/layout/vList2"/>
    <dgm:cxn modelId="{6A5475EA-757D-4C83-BC11-34B8B511DDBF}" type="presParOf" srcId="{458B05D0-0025-4CAC-BB50-2A83A67D3B27}" destId="{909EC1D6-569D-46DA-BAFF-4DE7F2FC794D}" srcOrd="5" destOrd="0" presId="urn:microsoft.com/office/officeart/2005/8/layout/vList2"/>
    <dgm:cxn modelId="{6564EC24-4F5C-4252-87F4-803F54AF1989}" type="presParOf" srcId="{458B05D0-0025-4CAC-BB50-2A83A67D3B27}" destId="{94232104-0AE2-40EC-A9D9-CB76BAC8E500}" srcOrd="6" destOrd="0" presId="urn:microsoft.com/office/officeart/2005/8/layout/vList2"/>
    <dgm:cxn modelId="{55A4DD63-65F3-4097-BC47-88444A5E345B}" type="presParOf" srcId="{458B05D0-0025-4CAC-BB50-2A83A67D3B27}" destId="{9CB1DA7C-3617-4DC0-84A7-F5EB2A1131A2}" srcOrd="7" destOrd="0" presId="urn:microsoft.com/office/officeart/2005/8/layout/vList2"/>
    <dgm:cxn modelId="{A4AE6B16-649E-417B-BDCE-E03EDCEFBD21}" type="presParOf" srcId="{458B05D0-0025-4CAC-BB50-2A83A67D3B27}" destId="{93D93913-D269-4834-A37C-073FAA03459A}" srcOrd="8" destOrd="0" presId="urn:microsoft.com/office/officeart/2005/8/layout/vList2"/>
  </dgm:cxnLst>
  <dgm:bg>
    <a:gradFill>
      <a:gsLst>
        <a:gs pos="0">
          <a:srgbClr val="FFFFFF"/>
        </a:gs>
        <a:gs pos="7001">
          <a:srgbClr val="E6E6E6"/>
        </a:gs>
        <a:gs pos="32001">
          <a:srgbClr val="7D8496"/>
        </a:gs>
        <a:gs pos="47000">
          <a:srgbClr val="E6E6E6"/>
        </a:gs>
        <a:gs pos="85001">
          <a:srgbClr val="7D8496"/>
        </a:gs>
        <a:gs pos="100000">
          <a:srgbClr val="E6E6E6"/>
        </a:gs>
      </a:gsLst>
      <a:lin ang="5400000" scaled="0"/>
    </a:gra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A466B-3E8A-4DB9-8BDB-2C865B2A1F9D}">
      <dsp:nvSpPr>
        <dsp:cNvPr id="0" name=""/>
        <dsp:cNvSpPr/>
      </dsp:nvSpPr>
      <dsp:spPr>
        <a:xfrm>
          <a:off x="2" y="21838"/>
          <a:ext cx="8305795" cy="323292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BC3067-909B-4508-A4AF-01FFA8838C84}">
      <dsp:nvSpPr>
        <dsp:cNvPr id="0" name=""/>
        <dsp:cNvSpPr/>
      </dsp:nvSpPr>
      <dsp:spPr>
        <a:xfrm>
          <a:off x="4120" y="982980"/>
          <a:ext cx="1138574"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Referral</a:t>
          </a:r>
          <a:endParaRPr lang="en-US" sz="1800" b="1" kern="1200" dirty="0"/>
        </a:p>
      </dsp:txBody>
      <dsp:txXfrm>
        <a:off x="59701" y="1038561"/>
        <a:ext cx="1027412" cy="1199478"/>
      </dsp:txXfrm>
    </dsp:sp>
    <dsp:sp modelId="{1FF12F14-0C5E-420C-AF0B-047500BD6B8F}">
      <dsp:nvSpPr>
        <dsp:cNvPr id="0" name=""/>
        <dsp:cNvSpPr/>
      </dsp:nvSpPr>
      <dsp:spPr>
        <a:xfrm>
          <a:off x="1274704" y="982980"/>
          <a:ext cx="1328910"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Application</a:t>
          </a:r>
          <a:endParaRPr lang="en-US" sz="1500" b="1" kern="1200" dirty="0"/>
        </a:p>
      </dsp:txBody>
      <dsp:txXfrm>
        <a:off x="1338684" y="1046960"/>
        <a:ext cx="1200950" cy="1182680"/>
      </dsp:txXfrm>
    </dsp:sp>
    <dsp:sp modelId="{D0A82E61-B2A7-4C48-83FE-00215CA97CF4}">
      <dsp:nvSpPr>
        <dsp:cNvPr id="0" name=""/>
        <dsp:cNvSpPr/>
      </dsp:nvSpPr>
      <dsp:spPr>
        <a:xfrm>
          <a:off x="2735623" y="982980"/>
          <a:ext cx="1236594"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Eligibility</a:t>
          </a:r>
          <a:endParaRPr lang="en-US" sz="1600" b="1" kern="1200" dirty="0"/>
        </a:p>
      </dsp:txBody>
      <dsp:txXfrm>
        <a:off x="2795989" y="1043346"/>
        <a:ext cx="1115862" cy="1189908"/>
      </dsp:txXfrm>
    </dsp:sp>
    <dsp:sp modelId="{961DDAE3-4E51-4DCB-B45A-7D627121FF4F}">
      <dsp:nvSpPr>
        <dsp:cNvPr id="0" name=""/>
        <dsp:cNvSpPr/>
      </dsp:nvSpPr>
      <dsp:spPr>
        <a:xfrm>
          <a:off x="4104227" y="982980"/>
          <a:ext cx="1395870"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Assessments</a:t>
          </a:r>
          <a:endParaRPr lang="en-US" sz="1500" b="1" kern="1200" dirty="0"/>
        </a:p>
      </dsp:txBody>
      <dsp:txXfrm>
        <a:off x="4168207" y="1046960"/>
        <a:ext cx="1267910" cy="1182680"/>
      </dsp:txXfrm>
    </dsp:sp>
    <dsp:sp modelId="{A29682E5-1A92-4B86-A969-664943D283A2}">
      <dsp:nvSpPr>
        <dsp:cNvPr id="0" name=""/>
        <dsp:cNvSpPr/>
      </dsp:nvSpPr>
      <dsp:spPr>
        <a:xfrm>
          <a:off x="5632105" y="982980"/>
          <a:ext cx="1398989"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Employment</a:t>
          </a:r>
        </a:p>
        <a:p>
          <a:pPr lvl="0" algn="ctr" defTabSz="711200">
            <a:lnSpc>
              <a:spcPct val="90000"/>
            </a:lnSpc>
            <a:spcBef>
              <a:spcPct val="0"/>
            </a:spcBef>
            <a:spcAft>
              <a:spcPct val="35000"/>
            </a:spcAft>
          </a:pPr>
          <a:r>
            <a:rPr lang="en-US" sz="1600" kern="1200" dirty="0" smtClean="0"/>
            <a:t>Plan</a:t>
          </a:r>
          <a:endParaRPr lang="en-US" sz="1600" kern="1200" dirty="0"/>
        </a:p>
      </dsp:txBody>
      <dsp:txXfrm>
        <a:off x="5696085" y="1046960"/>
        <a:ext cx="1271029" cy="1182680"/>
      </dsp:txXfrm>
    </dsp:sp>
    <dsp:sp modelId="{D5CD6B50-1B2E-43B4-A6CC-491B6FD48613}">
      <dsp:nvSpPr>
        <dsp:cNvPr id="0" name=""/>
        <dsp:cNvSpPr/>
      </dsp:nvSpPr>
      <dsp:spPr>
        <a:xfrm>
          <a:off x="7163104" y="982980"/>
          <a:ext cx="1138574" cy="1310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Success!</a:t>
          </a:r>
          <a:endParaRPr lang="en-US" sz="1900" kern="1200" dirty="0"/>
        </a:p>
      </dsp:txBody>
      <dsp:txXfrm>
        <a:off x="7218685" y="1038561"/>
        <a:ext cx="1027412" cy="1199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A741A-3C8C-4DCF-9430-3DF4F66DB394}">
      <dsp:nvSpPr>
        <dsp:cNvPr id="0" name=""/>
        <dsp:cNvSpPr/>
      </dsp:nvSpPr>
      <dsp:spPr>
        <a:xfrm>
          <a:off x="0" y="312687"/>
          <a:ext cx="6096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Career Guidance and Counseling</a:t>
          </a:r>
          <a:endParaRPr lang="en-US" sz="2700" kern="1200" dirty="0"/>
        </a:p>
      </dsp:txBody>
      <dsp:txXfrm>
        <a:off x="31613" y="344300"/>
        <a:ext cx="6032774" cy="584369"/>
      </dsp:txXfrm>
    </dsp:sp>
    <dsp:sp modelId="{9970B007-E147-4943-8A43-B44880EC8255}">
      <dsp:nvSpPr>
        <dsp:cNvPr id="0" name=""/>
        <dsp:cNvSpPr/>
      </dsp:nvSpPr>
      <dsp:spPr>
        <a:xfrm>
          <a:off x="0" y="982847"/>
          <a:ext cx="6096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Assistive Technology</a:t>
          </a:r>
          <a:endParaRPr lang="en-US" sz="2700" kern="1200" dirty="0"/>
        </a:p>
      </dsp:txBody>
      <dsp:txXfrm>
        <a:off x="31613" y="1014460"/>
        <a:ext cx="6032774" cy="584369"/>
      </dsp:txXfrm>
    </dsp:sp>
    <dsp:sp modelId="{9EBE33FF-F392-4565-8875-D8B10DE64774}">
      <dsp:nvSpPr>
        <dsp:cNvPr id="0" name=""/>
        <dsp:cNvSpPr/>
      </dsp:nvSpPr>
      <dsp:spPr>
        <a:xfrm>
          <a:off x="0" y="1708202"/>
          <a:ext cx="6096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Vocational Evaluation and Assessment</a:t>
          </a:r>
          <a:endParaRPr lang="en-US" sz="2700" kern="1200" dirty="0"/>
        </a:p>
      </dsp:txBody>
      <dsp:txXfrm>
        <a:off x="31613" y="1739815"/>
        <a:ext cx="6032774" cy="584369"/>
      </dsp:txXfrm>
    </dsp:sp>
    <dsp:sp modelId="{1D891862-30CE-428C-A288-C3D1D24F47E1}">
      <dsp:nvSpPr>
        <dsp:cNvPr id="0" name=""/>
        <dsp:cNvSpPr/>
      </dsp:nvSpPr>
      <dsp:spPr>
        <a:xfrm>
          <a:off x="0" y="2433557"/>
          <a:ext cx="6096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Job Development</a:t>
          </a:r>
          <a:endParaRPr lang="en-US" sz="2700" kern="1200" dirty="0"/>
        </a:p>
      </dsp:txBody>
      <dsp:txXfrm>
        <a:off x="31613" y="2465170"/>
        <a:ext cx="6032774" cy="584369"/>
      </dsp:txXfrm>
    </dsp:sp>
    <dsp:sp modelId="{6AA12734-09D7-4618-8F76-0A7270D8F882}">
      <dsp:nvSpPr>
        <dsp:cNvPr id="0" name=""/>
        <dsp:cNvSpPr/>
      </dsp:nvSpPr>
      <dsp:spPr>
        <a:xfrm>
          <a:off x="0" y="3158912"/>
          <a:ext cx="6096000"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n-US" sz="2700" kern="1200" dirty="0" smtClean="0"/>
            <a:t>Career Exploration</a:t>
          </a:r>
          <a:endParaRPr lang="en-US" sz="2700" kern="1200" dirty="0"/>
        </a:p>
      </dsp:txBody>
      <dsp:txXfrm>
        <a:off x="31613" y="3190525"/>
        <a:ext cx="6032774"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925B-0471-4B79-ADE4-9A0F50E34B87}">
      <dsp:nvSpPr>
        <dsp:cNvPr id="0" name=""/>
        <dsp:cNvSpPr/>
      </dsp:nvSpPr>
      <dsp:spPr>
        <a:xfrm>
          <a:off x="0" y="261937"/>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Job Shadowing</a:t>
          </a:r>
          <a:endParaRPr lang="en-US" sz="2500" kern="1200" dirty="0"/>
        </a:p>
      </dsp:txBody>
      <dsp:txXfrm>
        <a:off x="29271" y="291208"/>
        <a:ext cx="6037458" cy="541083"/>
      </dsp:txXfrm>
    </dsp:sp>
    <dsp:sp modelId="{1863BFAA-FA86-4272-A022-63D35CC5D48A}">
      <dsp:nvSpPr>
        <dsp:cNvPr id="0" name=""/>
        <dsp:cNvSpPr/>
      </dsp:nvSpPr>
      <dsp:spPr>
        <a:xfrm>
          <a:off x="0" y="933562"/>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Job Coaching</a:t>
          </a:r>
          <a:endParaRPr lang="en-US" sz="2500" kern="1200" dirty="0"/>
        </a:p>
      </dsp:txBody>
      <dsp:txXfrm>
        <a:off x="29271" y="962833"/>
        <a:ext cx="6037458" cy="541083"/>
      </dsp:txXfrm>
    </dsp:sp>
    <dsp:sp modelId="{A80C54B3-788D-417C-8800-720D899971A4}">
      <dsp:nvSpPr>
        <dsp:cNvPr id="0" name=""/>
        <dsp:cNvSpPr/>
      </dsp:nvSpPr>
      <dsp:spPr>
        <a:xfrm>
          <a:off x="0" y="1605187"/>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On-the-Job Training (OJT)</a:t>
          </a:r>
          <a:endParaRPr lang="en-US" sz="2500" kern="1200" dirty="0"/>
        </a:p>
      </dsp:txBody>
      <dsp:txXfrm>
        <a:off x="29271" y="1634458"/>
        <a:ext cx="6037458" cy="541083"/>
      </dsp:txXfrm>
    </dsp:sp>
    <dsp:sp modelId="{94232104-0AE2-40EC-A9D9-CB76BAC8E500}">
      <dsp:nvSpPr>
        <dsp:cNvPr id="0" name=""/>
        <dsp:cNvSpPr/>
      </dsp:nvSpPr>
      <dsp:spPr>
        <a:xfrm>
          <a:off x="0" y="2276812"/>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Training and Education after High School</a:t>
          </a:r>
          <a:endParaRPr lang="en-US" sz="2500" kern="1200" dirty="0"/>
        </a:p>
      </dsp:txBody>
      <dsp:txXfrm>
        <a:off x="29271" y="2306083"/>
        <a:ext cx="6037458" cy="541083"/>
      </dsp:txXfrm>
    </dsp:sp>
    <dsp:sp modelId="{93D93913-D269-4834-A37C-073FAA03459A}">
      <dsp:nvSpPr>
        <dsp:cNvPr id="0" name=""/>
        <dsp:cNvSpPr/>
      </dsp:nvSpPr>
      <dsp:spPr>
        <a:xfrm>
          <a:off x="0" y="2948437"/>
          <a:ext cx="6096000" cy="59962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Job Placement</a:t>
          </a:r>
          <a:endParaRPr lang="en-US" sz="2500" kern="1200" dirty="0"/>
        </a:p>
      </dsp:txBody>
      <dsp:txXfrm>
        <a:off x="29271" y="2977708"/>
        <a:ext cx="6037458" cy="54108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22B97-EF92-42E2-9A94-498CC9440386}" type="datetimeFigureOut">
              <a:rPr lang="en-US" smtClean="0"/>
              <a:t>9/8/2016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E1C425-1B8D-4F30-931A-DC9BB08ACA1D}" type="slidenum">
              <a:rPr lang="en-US" smtClean="0"/>
              <a:t>‹#›</a:t>
            </a:fld>
            <a:endParaRPr lang="en-US"/>
          </a:p>
        </p:txBody>
      </p:sp>
    </p:spTree>
    <p:extLst>
      <p:ext uri="{BB962C8B-B14F-4D97-AF65-F5344CB8AC3E}">
        <p14:creationId xmlns:p14="http://schemas.microsoft.com/office/powerpoint/2010/main" val="344902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29514D-4066-4B65-AAEC-8B57DD392B72}" type="datetimeFigureOut">
              <a:rPr lang="en-US" smtClean="0"/>
              <a:pPr/>
              <a:t>9/8/2016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26802-4254-40AE-810B-8E2904A5C680}" type="slidenum">
              <a:rPr lang="en-US" smtClean="0"/>
              <a:pPr/>
              <a:t>‹#›</a:t>
            </a:fld>
            <a:endParaRPr lang="en-US"/>
          </a:p>
        </p:txBody>
      </p:sp>
    </p:spTree>
    <p:extLst>
      <p:ext uri="{BB962C8B-B14F-4D97-AF65-F5344CB8AC3E}">
        <p14:creationId xmlns:p14="http://schemas.microsoft.com/office/powerpoint/2010/main" val="395378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vadars.org/"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Hi, welcome to this orientation to Transition Services offered through the Division</a:t>
            </a:r>
            <a:r>
              <a:rPr lang="en-US" baseline="0" dirty="0" smtClean="0"/>
              <a:t> of Rehabilitative Services…or DRS.</a:t>
            </a:r>
          </a:p>
          <a:p>
            <a:r>
              <a:rPr lang="en-US" baseline="0" dirty="0" smtClean="0"/>
              <a:t>The purpose of this orientation is to help you understand DRS’ vocational rehabilitation…or VR program…and how it may help youth with disabilities  in their transition from school to adult life.</a:t>
            </a:r>
            <a:endParaRPr lang="en-US" dirty="0"/>
          </a:p>
        </p:txBody>
      </p:sp>
      <p:sp>
        <p:nvSpPr>
          <p:cNvPr id="4" name="Slide Number Placeholder 3"/>
          <p:cNvSpPr>
            <a:spLocks noGrp="1"/>
          </p:cNvSpPr>
          <p:nvPr>
            <p:ph type="sldNum" sz="quarter" idx="10"/>
          </p:nvPr>
        </p:nvSpPr>
        <p:spPr/>
        <p:txBody>
          <a:bodyPr/>
          <a:lstStyle/>
          <a:p>
            <a:fld id="{48A26802-4254-40AE-810B-8E2904A5C68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The Employment Plan is a written document outlining a specific employment goal and contains detailed steps and time frames, mutual responsibilities, needed services,  training, and supplies as well as any disability-related accommodations. Your Employment</a:t>
            </a:r>
            <a:r>
              <a:rPr lang="en-US" sz="1200" kern="1200" baseline="0" dirty="0" smtClean="0">
                <a:solidFill>
                  <a:schemeClr val="tx1"/>
                </a:solidFill>
                <a:latin typeface="+mn-lt"/>
                <a:ea typeface="+mn-ea"/>
                <a:cs typeface="+mn-cs"/>
              </a:rPr>
              <a:t> Plan may have several services that will be decided between you and your VR Counselor.  These may include:</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important aspect of your school to work transition may be your use of Social Security benefits.  You may wonder if employment will affect your current government benefits such as SSI, SSDI, food or housing assistance.  By using available work incentive programs through the Social Security Administration you will have more monthly income than if you were to depend solely on disability related benefit programs.  Your VR Counselor will discuss these work incentives with you and can direct you and your family to service providers called Work Incentive Specialists.  They have extensive training in this area and can answer questions about how going to work can maximize your income.  </a:t>
            </a: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Here are some additional tips for you and your family….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Start Early!</a:t>
            </a:r>
            <a:r>
              <a:rPr lang="en-US" sz="1200" kern="1200" dirty="0" smtClean="0">
                <a:solidFill>
                  <a:schemeClr val="tx1"/>
                </a:solidFill>
                <a:latin typeface="+mn-lt"/>
                <a:ea typeface="+mn-ea"/>
                <a:cs typeface="+mn-cs"/>
              </a:rPr>
              <a:t>  Learn about DRS, meet the VR Counselor who covers your school and discuss when you should apply.  Then </a:t>
            </a:r>
            <a:r>
              <a:rPr lang="en-US" sz="1200" b="1" kern="1200" dirty="0" smtClean="0">
                <a:solidFill>
                  <a:schemeClr val="tx1"/>
                </a:solidFill>
                <a:latin typeface="+mn-lt"/>
                <a:ea typeface="+mn-ea"/>
                <a:cs typeface="+mn-cs"/>
              </a:rPr>
              <a:t>Advocate for Yourself!  </a:t>
            </a:r>
            <a:r>
              <a:rPr lang="en-US" sz="1200" kern="1200" dirty="0" smtClean="0">
                <a:solidFill>
                  <a:schemeClr val="tx1"/>
                </a:solidFill>
                <a:latin typeface="+mn-lt"/>
                <a:ea typeface="+mn-ea"/>
                <a:cs typeface="+mn-cs"/>
              </a:rPr>
              <a:t>Learn self determination skills and practice them.  You can find out more about this topic from Virginia’s I’m Determined Program.   Also  </a:t>
            </a:r>
            <a:r>
              <a:rPr lang="en-US" sz="1200" b="1" kern="1200" dirty="0" smtClean="0">
                <a:solidFill>
                  <a:schemeClr val="tx1"/>
                </a:solidFill>
                <a:latin typeface="+mn-lt"/>
                <a:ea typeface="+mn-ea"/>
                <a:cs typeface="+mn-cs"/>
              </a:rPr>
              <a:t>Stay active in your planning and communicate with your counselor!  </a:t>
            </a:r>
            <a:r>
              <a:rPr lang="en-US" sz="1200" kern="1200" dirty="0" smtClean="0">
                <a:solidFill>
                  <a:schemeClr val="tx1"/>
                </a:solidFill>
                <a:latin typeface="+mn-lt"/>
                <a:ea typeface="+mn-ea"/>
                <a:cs typeface="+mn-cs"/>
              </a:rPr>
              <a:t>Initiate communication and participate in meetings and appointments that are about you.  And </a:t>
            </a:r>
            <a:r>
              <a:rPr lang="en-US" sz="1200" b="1" kern="1200" dirty="0" smtClean="0">
                <a:solidFill>
                  <a:schemeClr val="tx1"/>
                </a:solidFill>
                <a:latin typeface="+mn-lt"/>
                <a:ea typeface="+mn-ea"/>
                <a:cs typeface="+mn-cs"/>
              </a:rPr>
              <a:t>Ask Questions!  </a:t>
            </a:r>
            <a:r>
              <a:rPr lang="en-US" sz="1200" kern="1200" dirty="0" smtClean="0">
                <a:solidFill>
                  <a:schemeClr val="tx1"/>
                </a:solidFill>
                <a:latin typeface="+mn-lt"/>
                <a:ea typeface="+mn-ea"/>
                <a:cs typeface="+mn-cs"/>
              </a:rPr>
              <a:t>What resources may help you? What can you do to help in the process? What can you expect of DRS</a:t>
            </a:r>
            <a:r>
              <a:rPr lang="en-US" dirty="0" smtClean="0"/>
              <a:t> and your transition team?</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Remember, DRS is </a:t>
            </a:r>
            <a:r>
              <a:rPr lang="en-US" sz="1200" b="1" kern="1200" dirty="0" smtClean="0">
                <a:solidFill>
                  <a:schemeClr val="tx1"/>
                </a:solidFill>
                <a:latin typeface="+mn-lt"/>
                <a:ea typeface="+mn-ea"/>
                <a:cs typeface="+mn-cs"/>
              </a:rPr>
              <a:t>one</a:t>
            </a:r>
            <a:r>
              <a:rPr lang="en-US" sz="1200" kern="1200" dirty="0" smtClean="0">
                <a:solidFill>
                  <a:schemeClr val="tx1"/>
                </a:solidFill>
                <a:latin typeface="+mn-lt"/>
                <a:ea typeface="+mn-ea"/>
                <a:cs typeface="+mn-cs"/>
              </a:rPr>
              <a:t> of many resources available to help you in your transition years.  Decide if VR will work for you and get involved in the process to determine your future.</a:t>
            </a:r>
          </a:p>
          <a:p>
            <a:r>
              <a:rPr lang="en-US" sz="1200" kern="1200" dirty="0" smtClean="0">
                <a:solidFill>
                  <a:schemeClr val="tx1"/>
                </a:solidFill>
                <a:latin typeface="+mn-lt"/>
                <a:ea typeface="+mn-ea"/>
                <a:cs typeface="+mn-cs"/>
              </a:rPr>
              <a:t>Get to know your local DRS office and the VR Counselor assigned to your school!  For more information visit our website at </a:t>
            </a:r>
            <a:r>
              <a:rPr lang="en-US" sz="1200" u="sng" kern="1200" dirty="0" smtClean="0">
                <a:solidFill>
                  <a:schemeClr val="tx1"/>
                </a:solidFill>
                <a:latin typeface="+mn-lt"/>
                <a:ea typeface="+mn-ea"/>
                <a:cs typeface="+mn-cs"/>
                <a:hlinkClick r:id="rId3"/>
              </a:rPr>
              <a:t>www.vadars.org</a:t>
            </a:r>
            <a:r>
              <a:rPr lang="en-US" sz="1200" kern="1200" dirty="0" smtClean="0">
                <a:solidFill>
                  <a:schemeClr val="tx1"/>
                </a:solidFill>
                <a:latin typeface="+mn-lt"/>
                <a:ea typeface="+mn-ea"/>
                <a:cs typeface="+mn-cs"/>
              </a:rPr>
              <a:t> or call us at 800-552-5019 today!</a:t>
            </a:r>
          </a:p>
        </p:txBody>
      </p:sp>
      <p:sp>
        <p:nvSpPr>
          <p:cNvPr id="4" name="Slide Number Placeholder 3"/>
          <p:cNvSpPr>
            <a:spLocks noGrp="1"/>
          </p:cNvSpPr>
          <p:nvPr>
            <p:ph type="sldNum" sz="quarter" idx="10"/>
          </p:nvPr>
        </p:nvSpPr>
        <p:spPr/>
        <p:txBody>
          <a:bodyPr/>
          <a:lstStyle/>
          <a:p>
            <a:fld id="{C98098A6-46C0-49E5-83FE-E59FDD5CDC39}"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 are some of the topics that we will explain in this orientation.</a:t>
            </a:r>
          </a:p>
          <a:p>
            <a:r>
              <a:rPr lang="en-US" sz="1200" kern="1200" dirty="0" smtClean="0">
                <a:solidFill>
                  <a:schemeClr val="tx1"/>
                </a:solidFill>
                <a:latin typeface="+mn-lt"/>
                <a:ea typeface="+mn-ea"/>
                <a:cs typeface="+mn-cs"/>
              </a:rPr>
              <a:t>How VR can work for you</a:t>
            </a:r>
          </a:p>
          <a:p>
            <a:r>
              <a:rPr lang="en-US" sz="1200" kern="1200" dirty="0" smtClean="0">
                <a:solidFill>
                  <a:schemeClr val="tx1"/>
                </a:solidFill>
                <a:latin typeface="+mn-lt"/>
                <a:ea typeface="+mn-ea"/>
                <a:cs typeface="+mn-cs"/>
              </a:rPr>
              <a:t>What services are available</a:t>
            </a:r>
          </a:p>
          <a:p>
            <a:r>
              <a:rPr lang="en-US" sz="1200" kern="1200" dirty="0" smtClean="0">
                <a:solidFill>
                  <a:schemeClr val="tx1"/>
                </a:solidFill>
                <a:latin typeface="+mn-lt"/>
                <a:ea typeface="+mn-ea"/>
                <a:cs typeface="+mn-cs"/>
              </a:rPr>
              <a:t>How to apply for VR services</a:t>
            </a:r>
          </a:p>
          <a:p>
            <a:r>
              <a:rPr lang="en-US" sz="1200" kern="1200" dirty="0" smtClean="0">
                <a:solidFill>
                  <a:schemeClr val="tx1"/>
                </a:solidFill>
                <a:latin typeface="+mn-lt"/>
                <a:ea typeface="+mn-ea"/>
                <a:cs typeface="+mn-cs"/>
              </a:rPr>
              <a:t>Who is eligible for VR services</a:t>
            </a:r>
          </a:p>
          <a:p>
            <a:r>
              <a:rPr lang="en-US" sz="1200" kern="1200" dirty="0" smtClean="0">
                <a:solidFill>
                  <a:schemeClr val="tx1"/>
                </a:solidFill>
                <a:latin typeface="+mn-lt"/>
                <a:ea typeface="+mn-ea"/>
                <a:cs typeface="+mn-cs"/>
              </a:rPr>
              <a:t>Why VR is important in transition planning</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So…LET’S GET STARTED!</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How is VR involved in Transition Services?  </a:t>
            </a:r>
            <a:endParaRPr lang="en-US" sz="1200" kern="1200" dirty="0" smtClean="0">
              <a:solidFill>
                <a:schemeClr val="tx1"/>
              </a:solidFill>
              <a:latin typeface="+mn-lt"/>
              <a:ea typeface="+mn-ea"/>
              <a:cs typeface="+mn-cs"/>
            </a:endParaRPr>
          </a:p>
          <a:p>
            <a:r>
              <a:rPr lang="en-US" dirty="0" smtClean="0"/>
              <a:t>Vocational Rehabilitation (VR) is the primary focus of DRS.  DRS is a federal and state program that works with people who have disabilities to help them gain or retain employment.  Our VR Counselors are assigned to all Virginia school divisions to support students with disabilities as they prepare for employment.  So what should you do if you are interested in VR?</a:t>
            </a:r>
          </a:p>
          <a:p>
            <a:r>
              <a:rPr lang="en-US" sz="1200" kern="1200" dirty="0" smtClean="0">
                <a:solidFill>
                  <a:schemeClr val="tx1"/>
                </a:solidFill>
                <a:latin typeface="+mn-lt"/>
                <a:ea typeface="+mn-ea"/>
                <a:cs typeface="+mn-cs"/>
              </a:rPr>
              <a:t>.  </a:t>
            </a:r>
            <a:endParaRPr lang="en-US" sz="1200" kern="1200" dirty="0" smtClean="0">
              <a:solidFill>
                <a:srgbClr val="C00000"/>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the steps and I’ll explain each of them to you…referral, application, eligibility, assessments, and employment plan.  Following this process will help guide </a:t>
            </a:r>
            <a:r>
              <a:rPr lang="en-US" b="1" baseline="0" dirty="0" smtClean="0"/>
              <a:t>you</a:t>
            </a:r>
            <a:r>
              <a:rPr lang="en-US" baseline="0" dirty="0" smtClean="0"/>
              <a:t> to success!</a:t>
            </a:r>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First, let’s talk about the Referral Process.  </a:t>
            </a:r>
            <a:r>
              <a:rPr lang="en-US" sz="1200" kern="1200" dirty="0" smtClean="0">
                <a:solidFill>
                  <a:schemeClr val="tx1"/>
                </a:solidFill>
                <a:latin typeface="+mn-lt"/>
                <a:ea typeface="+mn-ea"/>
                <a:cs typeface="+mn-cs"/>
              </a:rPr>
              <a:t>Generally, referrals to DRS are made by the individual, a parent or guardian, or school staff.  Other community-based service providers may assist you as well, such as health professionals or disability organizations.  After the referral occurs, a VR Counselor will contact you.  </a:t>
            </a: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Next, you will need to complete an application for services.    </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Your VR Counselor will assist you and your family to discuss the application process by having an Intake Interview</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where you will meet with the VR Counselor to discuss how your disability may impact your ability to work.  If you choose to apply, you will complete some initial paperwork including the Application for VR Services.  If you are under age 18, your parent or guardian will need to sign the Application. The application and the intake interview will give the VR Counselor information to</a:t>
            </a:r>
            <a:r>
              <a:rPr lang="en-US" sz="1200" b="1" kern="1200" dirty="0" smtClean="0">
                <a:solidFill>
                  <a:schemeClr val="tx1"/>
                </a:solidFill>
                <a:latin typeface="+mn-lt"/>
                <a:ea typeface="+mn-ea"/>
                <a:cs typeface="+mn-cs"/>
              </a:rPr>
              <a:t> determine if you are eligible for services.</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To be eligible for services, a person must meet these criteria:  They must have a physical or mental disability that keeps them from getting or keeping a job;</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must need VR services for an employment outcome; must be legally</a:t>
            </a:r>
            <a:r>
              <a:rPr lang="en-US" sz="1200" kern="1200" baseline="0" dirty="0" smtClean="0">
                <a:solidFill>
                  <a:schemeClr val="tx1"/>
                </a:solidFill>
                <a:latin typeface="+mn-lt"/>
                <a:ea typeface="+mn-ea"/>
                <a:cs typeface="+mn-cs"/>
              </a:rPr>
              <a:t> eligible to work in the United States; and must be present in Virginia.</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Your VR Counselor may need to have you participate in </a:t>
            </a:r>
            <a:r>
              <a:rPr lang="en-US" sz="1200" b="1" u="sng" kern="1200" dirty="0" smtClean="0">
                <a:solidFill>
                  <a:schemeClr val="tx1"/>
                </a:solidFill>
                <a:latin typeface="+mn-lt"/>
                <a:ea typeface="+mn-ea"/>
                <a:cs typeface="+mn-cs"/>
              </a:rPr>
              <a:t>assessments</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discover what your employment possibilities are.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Assessments will help you and your counselor learn more about your strengths, preferences, interests, needs, and work skills and help you make an informed choice about your employment options.</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variety of assessments may take place at your local DRS office or at school.  On-site assessment may be arranged to provide hands-on experience or you may be offered an opportunity to participate in a comprehensive assessment such as the Postsecondary Education Rehabilitation Transition…or PERT…program at the </a:t>
            </a:r>
            <a:r>
              <a:rPr lang="en-US" sz="1200" kern="1200" smtClean="0">
                <a:solidFill>
                  <a:schemeClr val="tx1"/>
                </a:solidFill>
                <a:latin typeface="+mn-lt"/>
                <a:ea typeface="+mn-ea"/>
                <a:cs typeface="+mn-cs"/>
              </a:rPr>
              <a:t>Wilson Workforce and </a:t>
            </a:r>
            <a:r>
              <a:rPr lang="en-US" sz="1200" kern="1200" dirty="0" smtClean="0">
                <a:solidFill>
                  <a:schemeClr val="tx1"/>
                </a:solidFill>
                <a:latin typeface="+mn-lt"/>
                <a:ea typeface="+mn-ea"/>
                <a:cs typeface="+mn-cs"/>
              </a:rPr>
              <a:t>Rehabilitation Center.  Needed assessments are determined mutually between you and your </a:t>
            </a:r>
            <a:r>
              <a:rPr lang="en-US" dirty="0" smtClean="0"/>
              <a:t>VR Counselor. After the assessments are completed, you and your VR Counselor can work together to create your Individualized Plan for Employment….or</a:t>
            </a:r>
            <a:r>
              <a:rPr lang="en-US" b="1" dirty="0" smtClean="0"/>
              <a:t> Employment Plan.</a:t>
            </a:r>
            <a:r>
              <a:rPr lang="en-US" dirty="0" smtClean="0"/>
              <a:t> </a:t>
            </a:r>
            <a:endParaRPr lang="en-US" dirty="0"/>
          </a:p>
        </p:txBody>
      </p:sp>
      <p:sp>
        <p:nvSpPr>
          <p:cNvPr id="4" name="Slide Number Placeholder 3"/>
          <p:cNvSpPr>
            <a:spLocks noGrp="1"/>
          </p:cNvSpPr>
          <p:nvPr>
            <p:ph type="sldNum" sz="quarter" idx="10"/>
          </p:nvPr>
        </p:nvSpPr>
        <p:spPr/>
        <p:txBody>
          <a:bodyPr/>
          <a:lstStyle/>
          <a:p>
            <a:fld id="{C98098A6-46C0-49E5-83FE-E59FDD5CDC3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4311"/>
            <a:ext cx="7772400" cy="1470025"/>
          </a:xfrm>
        </p:spPr>
        <p:txBody>
          <a:bodyPr/>
          <a:lstStyle>
            <a:lvl1pPr>
              <a:defRPr b="0">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5257800"/>
            <a:ext cx="6400800" cy="685800"/>
          </a:xfrm>
        </p:spPr>
        <p:txBody>
          <a:bodyPr/>
          <a:lstStyle>
            <a:lvl1pPr marL="0" indent="0" algn="ctr">
              <a:buNone/>
              <a:defRPr>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F5CA71C7-37D5-4055-8B40-13EB5BA88C51}"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87F35-5667-408D-91A5-3DE5FED0E8C5}" type="slidenum">
              <a:rPr lang="en-US" smtClean="0"/>
              <a:pPr/>
              <a:t>‹#›</a:t>
            </a:fld>
            <a:endParaRPr lang="en-US"/>
          </a:p>
        </p:txBody>
      </p:sp>
    </p:spTree>
    <p:extLst>
      <p:ext uri="{BB962C8B-B14F-4D97-AF65-F5344CB8AC3E}">
        <p14:creationId xmlns:p14="http://schemas.microsoft.com/office/powerpoint/2010/main" val="240337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471A3-827C-4E06-BFB8-27631691E15B}"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3064803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7471A3-827C-4E06-BFB8-27631691E15B}"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57696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0" y="381000"/>
            <a:ext cx="7772400" cy="460375"/>
          </a:xfrm>
        </p:spPr>
        <p:txBody>
          <a:bodyPr anchor="t">
            <a:normAutofit/>
          </a:bodyPr>
          <a:lstStyle>
            <a:lvl1pPr algn="l">
              <a:defRPr sz="1800" b="1">
                <a:latin typeface="Arial" pitchFamily="34" charset="0"/>
                <a:cs typeface="Arial" pitchFamily="34" charset="0"/>
              </a:defRPr>
            </a:lvl1pPr>
          </a:lstStyle>
          <a:p>
            <a:r>
              <a:rPr lang="en-US" dirty="0" smtClean="0"/>
              <a:t>Division of Rehabilitative Services</a:t>
            </a:r>
            <a:endParaRPr lang="en-US" dirty="0"/>
          </a:p>
        </p:txBody>
      </p:sp>
    </p:spTree>
    <p:extLst>
      <p:ext uri="{BB962C8B-B14F-4D97-AF65-F5344CB8AC3E}">
        <p14:creationId xmlns:p14="http://schemas.microsoft.com/office/powerpoint/2010/main" val="36170717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63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613296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278603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462A33-049A-4324-83D2-D5A2C6DC985F}"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33883478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D462A33-049A-4324-83D2-D5A2C6DC985F}"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109551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2A33-049A-4324-83D2-D5A2C6DC985F}"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128407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264584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A71C7-37D5-4055-8B40-13EB5BA88C51}"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87F35-5667-408D-91A5-3DE5FED0E8C5}" type="slidenum">
              <a:rPr lang="en-US" smtClean="0"/>
              <a:pPr/>
              <a:t>‹#›</a:t>
            </a:fld>
            <a:endParaRPr lang="en-US"/>
          </a:p>
        </p:txBody>
      </p:sp>
    </p:spTree>
    <p:extLst>
      <p:ext uri="{BB962C8B-B14F-4D97-AF65-F5344CB8AC3E}">
        <p14:creationId xmlns:p14="http://schemas.microsoft.com/office/powerpoint/2010/main" val="2986505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extLst>
      <p:ext uri="{BB962C8B-B14F-4D97-AF65-F5344CB8AC3E}">
        <p14:creationId xmlns:p14="http://schemas.microsoft.com/office/powerpoint/2010/main" val="1623017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D462A33-049A-4324-83D2-D5A2C6DC985F}" type="datetimeFigureOut">
              <a:rPr lang="en-US" smtClean="0"/>
              <a:pPr/>
              <a:t>9/8/2016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AC97C6-909A-42E9-BD41-CA3C9AFA26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D462A33-049A-4324-83D2-D5A2C6DC985F}"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D462A33-049A-4324-83D2-D5A2C6DC985F}"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462A33-049A-4324-83D2-D5A2C6DC985F}"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462A33-049A-4324-83D2-D5A2C6DC985F}"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AAC97C6-909A-42E9-BD41-CA3C9AFA26C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7471A3-827C-4E06-BFB8-27631691E15B}"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220298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D462A33-049A-4324-83D2-D5A2C6DC985F}"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C97C6-909A-42E9-BD41-CA3C9AFA26C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438400"/>
            <a:ext cx="8229600" cy="3276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F7471A3-827C-4E06-BFB8-27631691E15B}"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473181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7471A3-827C-4E06-BFB8-27631691E15B}" type="datetimeFigureOut">
              <a:rPr lang="en-US" smtClean="0"/>
              <a:pPr/>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213790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560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5606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7471A3-827C-4E06-BFB8-27631691E15B}" type="datetimeFigureOut">
              <a:rPr lang="en-US" smtClean="0"/>
              <a:pPr/>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416864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7471A3-827C-4E06-BFB8-27631691E15B}" type="datetimeFigureOut">
              <a:rPr lang="en-US" smtClean="0"/>
              <a:pPr/>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51943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7471A3-827C-4E06-BFB8-27631691E15B}" type="datetimeFigureOut">
              <a:rPr lang="en-US" smtClean="0"/>
              <a:pPr/>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144444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7471A3-827C-4E06-BFB8-27631691E15B}" type="datetimeFigureOut">
              <a:rPr lang="en-US" smtClean="0"/>
              <a:pPr/>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C36BD3-1654-4949-AACE-02E75644D917}" type="slidenum">
              <a:rPr lang="en-US" smtClean="0"/>
              <a:pPr/>
              <a:t>‹#›</a:t>
            </a:fld>
            <a:endParaRPr lang="en-US"/>
          </a:p>
        </p:txBody>
      </p:sp>
    </p:spTree>
    <p:extLst>
      <p:ext uri="{BB962C8B-B14F-4D97-AF65-F5344CB8AC3E}">
        <p14:creationId xmlns:p14="http://schemas.microsoft.com/office/powerpoint/2010/main" val="5696882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jpe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jpe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CA71C7-37D5-4055-8B40-13EB5BA88C51}" type="datetimeFigureOut">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87F35-5667-408D-91A5-3DE5FED0E8C5}" type="slidenum">
              <a:rPr lang="en-US" smtClean="0"/>
              <a:pPr/>
              <a:t>‹#›</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108062"/>
      </p:ext>
    </p:extLst>
  </p:cSld>
  <p:clrMap bg1="lt1" tx1="dk1" bg2="lt2" tx2="dk2" accent1="accent1" accent2="accent2" accent3="accent3" accent4="accent4" accent5="accent5" accent6="accent6" hlink="hlink" folHlink="folHlink"/>
  <p:sldLayoutIdLst>
    <p:sldLayoutId id="2147483709" r:id="rId1"/>
    <p:sldLayoutId id="214748371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471A3-827C-4E06-BFB8-27631691E15B}" type="datetimeFigureOut">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C36BD3-1654-4949-AACE-02E75644D917}" type="slidenum">
              <a:rPr lang="en-US" smtClean="0"/>
              <a:pPr/>
              <a:t>‹#›</a:t>
            </a:fld>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1327458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462A33-049A-4324-83D2-D5A2C6DC985F}" type="datetimeFigureOut">
              <a:rPr lang="en-US" smtClean="0"/>
              <a:pPr/>
              <a:t>9/8/2016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C97C6-909A-42E9-BD41-CA3C9AFA26C5}" type="slidenum">
              <a:rPr lang="en-US" smtClean="0"/>
              <a:pPr/>
              <a:t>‹#›</a:t>
            </a:fld>
            <a:endParaRPr lang="en-US"/>
          </a:p>
        </p:txBody>
      </p:sp>
      <p:pic>
        <p:nvPicPr>
          <p:cNvPr id="7" name="Picture 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5246398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5CA71C7-37D5-4055-8B40-13EB5BA88C51}" type="datetimeFigureOut">
              <a:rPr lang="en-US" smtClean="0"/>
              <a:pPr/>
              <a:t>9/8/2016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6C87F35-5667-408D-91A5-3DE5FED0E8C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9.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2.xml"/><Relationship Id="rId1" Type="http://schemas.openxmlformats.org/officeDocument/2006/relationships/tags" Target="../tags/tag1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2.xml"/><Relationship Id="rId1" Type="http://schemas.openxmlformats.org/officeDocument/2006/relationships/tags" Target="../tags/tag11.xml"/><Relationship Id="rId5" Type="http://schemas.openxmlformats.org/officeDocument/2006/relationships/image" Target="../media/image28.jpeg"/><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2.xml"/><Relationship Id="rId1" Type="http://schemas.openxmlformats.org/officeDocument/2006/relationships/tags" Target="../tags/tag12.xml"/><Relationship Id="rId4"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hyperlink" Target="http://www.vadrs.org/transitionservices.htm" TargetMode="External"/><Relationship Id="rId2" Type="http://schemas.openxmlformats.org/officeDocument/2006/relationships/hyperlink" Target="http://www.vadars.org/" TargetMode="Externa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4.xml"/><Relationship Id="rId7" Type="http://schemas.openxmlformats.org/officeDocument/2006/relationships/diagramQuickStyle" Target="../diagrams/quickStyle1.xml"/><Relationship Id="rId2" Type="http://schemas.openxmlformats.org/officeDocument/2006/relationships/slideLayout" Target="../slideLayouts/slideLayout22.xml"/><Relationship Id="rId1" Type="http://schemas.openxmlformats.org/officeDocument/2006/relationships/tags" Target="../tags/tag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jpe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2.xml"/><Relationship Id="rId1" Type="http://schemas.openxmlformats.org/officeDocument/2006/relationships/tags" Target="../tags/tag5.xm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2.xml"/><Relationship Id="rId1" Type="http://schemas.openxmlformats.org/officeDocument/2006/relationships/tags" Target="../tags/tag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jpeg"/><Relationship Id="rId2" Type="http://schemas.openxmlformats.org/officeDocument/2006/relationships/slideLayout" Target="../slideLayouts/slideLayout22.xml"/><Relationship Id="rId1" Type="http://schemas.openxmlformats.org/officeDocument/2006/relationships/tags" Target="../tags/tag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93"/>
          <a:stretch/>
        </p:blipFill>
        <p:spPr>
          <a:xfrm>
            <a:off x="0" y="-37531"/>
            <a:ext cx="9144000" cy="6963168"/>
          </a:xfrm>
          <a:prstGeom prst="rect">
            <a:avLst/>
          </a:prstGeom>
        </p:spPr>
      </p:pic>
    </p:spTree>
  </p:cSld>
  <p:clrMapOvr>
    <a:masterClrMapping/>
  </p:clrMapOvr>
  <p:transition spd="slow" advTm="2541">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fontScale="90000"/>
            <a:scene3d>
              <a:camera prst="perspectiveFront"/>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Individualized Plan for Employment</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a:bodyPr>
          <a:lstStyle/>
          <a:p>
            <a:r>
              <a:rPr lang="en-US" dirty="0" smtClean="0"/>
              <a:t>Written document to outline:</a:t>
            </a:r>
          </a:p>
          <a:p>
            <a:pPr lvl="1"/>
            <a:r>
              <a:rPr lang="en-US" dirty="0" smtClean="0"/>
              <a:t>Employment goal</a:t>
            </a:r>
          </a:p>
          <a:p>
            <a:pPr lvl="1"/>
            <a:r>
              <a:rPr lang="en-US" dirty="0" smtClean="0"/>
              <a:t>Steps and timeframe</a:t>
            </a:r>
          </a:p>
          <a:p>
            <a:pPr lvl="1"/>
            <a:r>
              <a:rPr lang="en-US" dirty="0" smtClean="0"/>
              <a:t>Responsibilities                              </a:t>
            </a:r>
          </a:p>
          <a:p>
            <a:pPr lvl="1"/>
            <a:r>
              <a:rPr lang="en-US" dirty="0" smtClean="0"/>
              <a:t>Services                                        </a:t>
            </a:r>
          </a:p>
          <a:p>
            <a:pPr lvl="1"/>
            <a:r>
              <a:rPr lang="en-US" dirty="0" smtClean="0"/>
              <a:t>Training </a:t>
            </a:r>
          </a:p>
          <a:p>
            <a:pPr lvl="1"/>
            <a:r>
              <a:rPr lang="en-US" dirty="0" smtClean="0"/>
              <a:t>Supplies</a:t>
            </a:r>
          </a:p>
          <a:p>
            <a:pPr lvl="1"/>
            <a:r>
              <a:rPr lang="en-US" dirty="0" smtClean="0"/>
              <a:t>Accommodations</a:t>
            </a:r>
            <a:endParaRPr lang="en-US" dirty="0"/>
          </a:p>
        </p:txBody>
      </p:sp>
      <p:pic>
        <p:nvPicPr>
          <p:cNvPr id="5" name="Picture 4" descr="Prepare.jpg"/>
          <p:cNvPicPr>
            <a:picLocks noChangeAspect="1"/>
          </p:cNvPicPr>
          <p:nvPr/>
        </p:nvPicPr>
        <p:blipFill>
          <a:blip r:embed="rId4" cstate="print"/>
          <a:stretch>
            <a:fillRect/>
          </a:stretch>
        </p:blipFill>
        <p:spPr>
          <a:xfrm rot="20518350">
            <a:off x="4804541" y="3658747"/>
            <a:ext cx="3547872" cy="588264"/>
          </a:xfrm>
          <a:prstGeom prst="rect">
            <a:avLst/>
          </a:prstGeom>
        </p:spPr>
      </p:pic>
      <p:pic>
        <p:nvPicPr>
          <p:cNvPr id="76804" name="Picture 4" descr="C:\Documents and Settings\cjc17702\Local Settings\Temporary Internet Files\Content.IE5\KP1R930Q\MP910216359[1].png"/>
          <p:cNvPicPr>
            <a:picLocks noChangeAspect="1" noChangeArrowheads="1"/>
          </p:cNvPicPr>
          <p:nvPr/>
        </p:nvPicPr>
        <p:blipFill>
          <a:blip r:embed="rId5" cstate="print"/>
          <a:srcRect/>
          <a:stretch>
            <a:fillRect/>
          </a:stretch>
        </p:blipFill>
        <p:spPr bwMode="auto">
          <a:xfrm>
            <a:off x="5334000" y="2133600"/>
            <a:ext cx="2006289" cy="1747837"/>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20501">
        <p:wipe dir="d"/>
      </p:transition>
    </mc:Choice>
    <mc:Fallback xmlns="">
      <p:transition advTm="20501">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09600" y="11176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533400" y="704088"/>
            <a:ext cx="8077200" cy="515112"/>
          </a:xfrm>
        </p:spPr>
        <p:txBody>
          <a:bodyPr>
            <a:noAutofit/>
            <a:scene3d>
              <a:camera prst="perspectiveLeft"/>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Services</a:t>
            </a:r>
            <a:endParaRPr lang="en-US" dirty="0">
              <a:effectLst>
                <a:outerShdw blurRad="50800" dist="38100" dir="2700000" algn="tl" rotWithShape="0">
                  <a:prstClr val="black">
                    <a:alpha val="40000"/>
                  </a:prst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250" advTm="5136">
        <p:wipe dir="d"/>
      </p:transition>
    </mc:Choice>
    <mc:Fallback xmlns="">
      <p:transition advTm="5136">
        <p:wipe dir="d"/>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1066800"/>
          </a:xfrm>
        </p:spPr>
        <p:txBody>
          <a:bodyPr>
            <a:scene3d>
              <a:camera prst="perspectiveLeft"/>
              <a:lightRig rig="threePt" dir="t"/>
            </a:scene3d>
            <a:sp3d extrusionH="57150">
              <a:bevelT w="38100" h="38100"/>
            </a:sp3d>
          </a:bodyPr>
          <a:lstStyle/>
          <a:p>
            <a:r>
              <a:rPr lang="en-US" dirty="0" smtClean="0">
                <a:effectLst>
                  <a:outerShdw blurRad="50800" dist="38100" algn="l" rotWithShape="0">
                    <a:prstClr val="black">
                      <a:alpha val="40000"/>
                    </a:prstClr>
                  </a:outerShdw>
                </a:effectLst>
              </a:rPr>
              <a:t>Services</a:t>
            </a:r>
            <a:endParaRPr lang="en-US" dirty="0">
              <a:effectLst>
                <a:outerShdw blurRad="50800" dist="38100" algn="l" rotWithShape="0">
                  <a:prstClr val="black">
                    <a:alpha val="40000"/>
                  </a:prstClr>
                </a:outerShdw>
              </a:effectLst>
            </a:endParaRPr>
          </a:p>
        </p:txBody>
      </p:sp>
      <p:graphicFrame>
        <p:nvGraphicFramePr>
          <p:cNvPr id="4" name="Diagram 3"/>
          <p:cNvGraphicFramePr/>
          <p:nvPr/>
        </p:nvGraphicFramePr>
        <p:xfrm>
          <a:off x="609600" y="1371600"/>
          <a:ext cx="60960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250" advTm="3717">
        <p:wipe dir="d"/>
      </p:transition>
    </mc:Choice>
    <mc:Fallback xmlns="">
      <p:transition advTm="3717">
        <p:wipe dir="d"/>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Autofit/>
            <a:scene3d>
              <a:camera prst="perspectiveFront"/>
              <a:lightRig rig="threePt" dir="t"/>
            </a:scene3d>
            <a:sp3d extrusionH="57150">
              <a:bevelT w="38100" h="38100"/>
            </a:sp3d>
          </a:bodyPr>
          <a:lstStyle/>
          <a:p>
            <a:pPr algn="ctr"/>
            <a:r>
              <a:rPr lang="en-US" sz="4000" dirty="0" smtClean="0">
                <a:effectLst>
                  <a:outerShdw blurRad="50800" dist="38100" dir="2700000" algn="tl" rotWithShape="0">
                    <a:prstClr val="black">
                      <a:alpha val="40000"/>
                    </a:prstClr>
                  </a:outerShdw>
                </a:effectLst>
              </a:rPr>
              <a:t>Social Security / Government Benefits</a:t>
            </a:r>
            <a:endParaRPr lang="en-US" sz="4000"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1143000" y="1676400"/>
            <a:ext cx="7696200" cy="4876800"/>
          </a:xfrm>
        </p:spPr>
        <p:txBody>
          <a:bodyPr/>
          <a:lstStyle/>
          <a:p>
            <a:pPr>
              <a:buNone/>
            </a:pPr>
            <a:r>
              <a:rPr lang="en-US" dirty="0" smtClean="0">
                <a:solidFill>
                  <a:schemeClr val="tx2"/>
                </a:solidFill>
              </a:rPr>
              <a:t>		</a:t>
            </a:r>
            <a:r>
              <a:rPr lang="en-US" dirty="0" smtClean="0">
                <a:solidFill>
                  <a:schemeClr val="tx2"/>
                </a:solidFill>
                <a:latin typeface="+mj-lt"/>
              </a:rPr>
              <a:t>Do you have SSI or SSDI benefits?</a:t>
            </a:r>
          </a:p>
          <a:p>
            <a:pPr>
              <a:buNone/>
            </a:pPr>
            <a:r>
              <a:rPr lang="en-US" dirty="0" smtClean="0">
                <a:solidFill>
                  <a:schemeClr val="tx2"/>
                </a:solidFill>
                <a:latin typeface="+mj-lt"/>
              </a:rPr>
              <a:t>		Do you have food, housing, or medical 			assistance?</a:t>
            </a:r>
          </a:p>
          <a:p>
            <a:pPr>
              <a:buNone/>
            </a:pPr>
            <a:endParaRPr lang="en-US" dirty="0" smtClean="0">
              <a:latin typeface="+mj-lt"/>
            </a:endParaRPr>
          </a:p>
          <a:p>
            <a:pPr>
              <a:buFont typeface="Wingdings" pitchFamily="2" charset="2"/>
              <a:buChar char="Ø"/>
            </a:pPr>
            <a:r>
              <a:rPr lang="en-US" dirty="0" smtClean="0">
                <a:latin typeface="+mj-lt"/>
              </a:rPr>
              <a:t>Work Incentive Programs are available</a:t>
            </a:r>
          </a:p>
          <a:p>
            <a:pPr>
              <a:buFont typeface="Wingdings" pitchFamily="2" charset="2"/>
              <a:buChar char="Ø"/>
            </a:pPr>
            <a:r>
              <a:rPr lang="en-US" dirty="0" smtClean="0">
                <a:latin typeface="+mj-lt"/>
              </a:rPr>
              <a:t>Work Incentives Specialists will help you </a:t>
            </a:r>
          </a:p>
          <a:p>
            <a:pPr>
              <a:buFont typeface="Wingdings" pitchFamily="2" charset="2"/>
              <a:buChar char="Ø"/>
            </a:pPr>
            <a:r>
              <a:rPr lang="en-US" dirty="0" smtClean="0">
                <a:latin typeface="+mj-lt"/>
              </a:rPr>
              <a:t>Maximize your income!</a:t>
            </a:r>
            <a:endParaRPr lang="en-US" dirty="0">
              <a:latin typeface="+mj-lt"/>
            </a:endParaRPr>
          </a:p>
        </p:txBody>
      </p:sp>
      <p:pic>
        <p:nvPicPr>
          <p:cNvPr id="77826" name="Picture 2" descr="C:\Documents and Settings\cjc17702\Local Settings\Temporary Internet Files\Content.IE5\8SPYBPJN\MP900422392[1].jpg"/>
          <p:cNvPicPr>
            <a:picLocks noChangeAspect="1" noChangeArrowheads="1"/>
          </p:cNvPicPr>
          <p:nvPr/>
        </p:nvPicPr>
        <p:blipFill>
          <a:blip r:embed="rId4" cstate="print"/>
          <a:srcRect/>
          <a:stretch>
            <a:fillRect/>
          </a:stretch>
        </p:blipFill>
        <p:spPr bwMode="auto">
          <a:xfrm>
            <a:off x="913954" y="1676400"/>
            <a:ext cx="914846" cy="1371600"/>
          </a:xfrm>
          <a:prstGeom prst="rect">
            <a:avLst/>
          </a:prstGeom>
          <a:noFill/>
        </p:spPr>
      </p:pic>
      <p:pic>
        <p:nvPicPr>
          <p:cNvPr id="77830" name="Picture 6" descr="C:\Documents and Settings\cjc17702\Local Settings\Temporary Internet Files\Content.IE5\VD2MVXNY\MP900422401[1].jpg"/>
          <p:cNvPicPr>
            <a:picLocks noChangeAspect="1" noChangeArrowheads="1"/>
          </p:cNvPicPr>
          <p:nvPr/>
        </p:nvPicPr>
        <p:blipFill>
          <a:blip r:embed="rId5" cstate="print"/>
          <a:srcRect/>
          <a:stretch>
            <a:fillRect/>
          </a:stretch>
        </p:blipFill>
        <p:spPr bwMode="auto">
          <a:xfrm>
            <a:off x="1828800" y="5105400"/>
            <a:ext cx="1676400" cy="1317546"/>
          </a:xfrm>
          <a:prstGeom prst="rect">
            <a:avLst/>
          </a:prstGeom>
          <a:noFill/>
        </p:spPr>
      </p:pic>
      <p:pic>
        <p:nvPicPr>
          <p:cNvPr id="77831" name="Picture 7" descr="C:\Documents and Settings\cjc17702\Local Settings\Temporary Internet Files\Content.IE5\KP1R930Q\MP900442235[1].jpg"/>
          <p:cNvPicPr>
            <a:picLocks noChangeAspect="1" noChangeArrowheads="1"/>
          </p:cNvPicPr>
          <p:nvPr/>
        </p:nvPicPr>
        <p:blipFill>
          <a:blip r:embed="rId6" cstate="print"/>
          <a:srcRect/>
          <a:stretch>
            <a:fillRect/>
          </a:stretch>
        </p:blipFill>
        <p:spPr bwMode="auto">
          <a:xfrm>
            <a:off x="7620000" y="2743200"/>
            <a:ext cx="914400" cy="12192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13697">
        <p:wipe/>
      </p:transition>
    </mc:Choice>
    <mc:Fallback xmlns="">
      <p:transition advTm="13697">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1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7120"/>
          <a:stretch/>
        </p:blipFill>
        <p:spPr>
          <a:xfrm>
            <a:off x="6629400" y="1385248"/>
            <a:ext cx="1840992" cy="3657600"/>
          </a:xfrm>
          <a:prstGeom prst="rect">
            <a:avLst/>
          </a:prstGeom>
        </p:spPr>
      </p:pic>
      <p:sp>
        <p:nvSpPr>
          <p:cNvPr id="2" name="Title 1"/>
          <p:cNvSpPr>
            <a:spLocks noGrp="1"/>
          </p:cNvSpPr>
          <p:nvPr>
            <p:ph type="title"/>
          </p:nvPr>
        </p:nvSpPr>
        <p:spPr>
          <a:xfrm>
            <a:off x="457200" y="704088"/>
            <a:ext cx="8229600" cy="667512"/>
          </a:xfrm>
          <a:ln w="38100"/>
          <a:effectLst>
            <a:outerShdw blurRad="609600" dist="38100" dir="5400000" sx="54000" sy="54000" algn="ctr" rotWithShape="0">
              <a:schemeClr val="accent2">
                <a:shade val="9000"/>
                <a:satMod val="105000"/>
                <a:alpha val="48000"/>
              </a:schemeClr>
            </a:outerShdw>
          </a:effectLst>
        </p:spPr>
        <p:style>
          <a:lnRef idx="1">
            <a:schemeClr val="accent2"/>
          </a:lnRef>
          <a:fillRef idx="3">
            <a:schemeClr val="accent2"/>
          </a:fillRef>
          <a:effectRef idx="2">
            <a:schemeClr val="accent2"/>
          </a:effectRef>
          <a:fontRef idx="minor">
            <a:schemeClr val="lt1"/>
          </a:fontRef>
        </p:style>
        <p:txBody>
          <a:bodyPr>
            <a:normAutofit fontScale="90000"/>
          </a:bodyPr>
          <a:lstStyle/>
          <a:p>
            <a:pPr algn="ctr"/>
            <a:r>
              <a:rPr lang="en-US"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Tips for You and Your Family</a:t>
            </a:r>
            <a:endParaRPr lang="en-US" dirty="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endParaRPr>
          </a:p>
        </p:txBody>
      </p:sp>
      <p:sp>
        <p:nvSpPr>
          <p:cNvPr id="3" name="Content Placeholder 2"/>
          <p:cNvSpPr>
            <a:spLocks noGrp="1"/>
          </p:cNvSpPr>
          <p:nvPr>
            <p:ph idx="1"/>
          </p:nvPr>
        </p:nvSpPr>
        <p:spPr/>
        <p:txBody>
          <a:bodyPr/>
          <a:lstStyle/>
          <a:p>
            <a:r>
              <a:rPr lang="en-US" sz="3600" dirty="0" smtClean="0">
                <a:latin typeface="Franklin Gothic Demi Cond" pitchFamily="34" charset="0"/>
              </a:rPr>
              <a:t>Start early!</a:t>
            </a:r>
          </a:p>
          <a:p>
            <a:r>
              <a:rPr lang="en-US" sz="3600" dirty="0" smtClean="0">
                <a:latin typeface="Franklin Gothic Demi Cond" pitchFamily="34" charset="0"/>
              </a:rPr>
              <a:t>Advocate for yourself!</a:t>
            </a:r>
          </a:p>
          <a:p>
            <a:r>
              <a:rPr lang="en-US" sz="3600" dirty="0" smtClean="0">
                <a:latin typeface="Franklin Gothic Demi Cond" pitchFamily="34" charset="0"/>
              </a:rPr>
              <a:t>Stay active!</a:t>
            </a:r>
          </a:p>
          <a:p>
            <a:r>
              <a:rPr lang="en-US" sz="3600" dirty="0" smtClean="0">
                <a:latin typeface="Franklin Gothic Demi Cond" pitchFamily="34" charset="0"/>
              </a:rPr>
              <a:t>Communicate with your counselor!</a:t>
            </a:r>
          </a:p>
          <a:p>
            <a:r>
              <a:rPr lang="en-US" sz="3600" dirty="0" smtClean="0">
                <a:latin typeface="Franklin Gothic Demi Cond" pitchFamily="34" charset="0"/>
              </a:rPr>
              <a:t>Ask questions!</a:t>
            </a:r>
          </a:p>
          <a:p>
            <a:endParaRPr lang="en-US" dirty="0" smtClean="0"/>
          </a:p>
          <a:p>
            <a:pPr>
              <a:buNone/>
            </a:pPr>
            <a:endParaRPr lang="en-US" dirty="0" smtClean="0">
              <a:solidFill>
                <a:srgbClr val="FF0000"/>
              </a:solidFill>
            </a:endParaRPr>
          </a:p>
          <a:p>
            <a:endParaRPr lang="en-US" dirty="0"/>
          </a:p>
        </p:txBody>
      </p:sp>
      <p:pic>
        <p:nvPicPr>
          <p:cNvPr id="5" name="Picture 4" descr="Succeed.jpg"/>
          <p:cNvPicPr>
            <a:picLocks noChangeAspect="1"/>
          </p:cNvPicPr>
          <p:nvPr/>
        </p:nvPicPr>
        <p:blipFill>
          <a:blip r:embed="rId5" cstate="print"/>
          <a:stretch>
            <a:fillRect/>
          </a:stretch>
        </p:blipFill>
        <p:spPr>
          <a:xfrm rot="20888881">
            <a:off x="2138306" y="5373355"/>
            <a:ext cx="3406256" cy="529212"/>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11871">
        <p:pull dir="ru"/>
      </p:transition>
    </mc:Choice>
    <mc:Fallback xmlns="">
      <p:transition advTm="11871">
        <p:pull dir="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10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905000"/>
          </a:xfrm>
          <a:gradFill flip="none" rotWithShape="1">
            <a:gsLst>
              <a:gs pos="37000">
                <a:schemeClr val="accent1">
                  <a:tint val="98000"/>
                  <a:shade val="25000"/>
                  <a:satMod val="250000"/>
                </a:schemeClr>
              </a:gs>
              <a:gs pos="68000">
                <a:schemeClr val="accent1">
                  <a:tint val="86000"/>
                  <a:satMod val="115000"/>
                </a:schemeClr>
              </a:gs>
              <a:gs pos="100000">
                <a:schemeClr val="accent1">
                  <a:tint val="50000"/>
                  <a:satMod val="150000"/>
                </a:schemeClr>
              </a:gs>
            </a:gsLst>
            <a:path path="circle">
              <a:fillToRect l="50000" t="50000" r="50000" b="50000"/>
            </a:path>
            <a:tileRect/>
          </a:gradFill>
          <a:ln w="38100" cap="rnd">
            <a:solidFill>
              <a:schemeClr val="tx2"/>
            </a:solidFill>
            <a:bevel/>
          </a:ln>
          <a:effectLst>
            <a:outerShdw blurRad="57150" dist="38100" dir="5400000" algn="ctr" rotWithShape="0">
              <a:schemeClr val="accent1">
                <a:shade val="9000"/>
                <a:satMod val="105000"/>
                <a:alpha val="48000"/>
              </a:schemeClr>
            </a:outerShdw>
            <a:softEdge rad="317500"/>
          </a:effectLst>
          <a:scene3d>
            <a:camera prst="perspectiveFront"/>
            <a:lightRig rig="glow" dir="tl">
              <a:rot lat="0" lon="0" rev="900000"/>
            </a:lightRig>
          </a:scene3d>
          <a:sp3d prstMaterial="powder">
            <a:bevelT w="25400" h="38100" prst="softRound"/>
          </a:sp3d>
        </p:spPr>
        <p:style>
          <a:lnRef idx="0">
            <a:schemeClr val="accent1"/>
          </a:lnRef>
          <a:fillRef idx="3">
            <a:schemeClr val="accent1"/>
          </a:fillRef>
          <a:effectRef idx="3">
            <a:schemeClr val="accent1"/>
          </a:effectRef>
          <a:fontRef idx="minor">
            <a:schemeClr val="lt1"/>
          </a:fontRef>
        </p:style>
        <p:txBody>
          <a:bodyPr>
            <a:noAutofit/>
          </a:bodyPr>
          <a:lstStyle/>
          <a:p>
            <a:pPr algn="ctr"/>
            <a: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Planning for the future </a:t>
            </a:r>
            <a:b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br>
            <a: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should not be done for you </a:t>
            </a:r>
            <a:b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br>
            <a: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but instead </a:t>
            </a:r>
            <a:r>
              <a:rPr lang="en-US" sz="4400" u="sng"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with</a:t>
            </a:r>
            <a:r>
              <a:rPr lang="en-US" sz="44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rPr>
              <a:t> you. </a:t>
            </a:r>
            <a:endParaRPr lang="en-US" sz="4400" dirty="0">
              <a:ln w="10160">
                <a:solidFill>
                  <a:schemeClr val="accent1"/>
                </a:solidFill>
                <a:prstDash val="solid"/>
              </a:ln>
              <a:solidFill>
                <a:srgbClr val="FFFFFF"/>
              </a:solidFill>
              <a:effectLst>
                <a:outerShdw blurRad="38100" dist="32000" dir="5400000" algn="tl">
                  <a:srgbClr val="000000">
                    <a:alpha val="30000"/>
                  </a:srgbClr>
                </a:outerShdw>
              </a:effectLst>
              <a:latin typeface="Franklin Gothic Demi Cond" pitchFamily="34" charset="0"/>
            </a:endParaRPr>
          </a:p>
        </p:txBody>
      </p:sp>
      <p:sp>
        <p:nvSpPr>
          <p:cNvPr id="5" name="Title 1"/>
          <p:cNvSpPr>
            <a:spLocks noGrp="1"/>
          </p:cNvSpPr>
          <p:nvPr>
            <p:ph idx="1"/>
          </p:nvPr>
        </p:nvSpPr>
        <p:spPr>
          <a:xfrm>
            <a:off x="457200" y="3352800"/>
            <a:ext cx="8229600" cy="2773363"/>
          </a:xfrm>
        </p:spPr>
        <p:txBody>
          <a:bodyPr>
            <a:normAutofit fontScale="97500"/>
          </a:bodyPr>
          <a:lstStyle/>
          <a:p>
            <a:r>
              <a:rPr lang="en-US" dirty="0" smtClean="0">
                <a:solidFill>
                  <a:schemeClr val="accent6">
                    <a:lumMod val="75000"/>
                  </a:schemeClr>
                </a:solidFill>
              </a:rPr>
              <a:t>Many community partners may work with you.</a:t>
            </a:r>
          </a:p>
          <a:p>
            <a:pPr>
              <a:buNone/>
            </a:pPr>
            <a:endParaRPr lang="en-US" dirty="0">
              <a:solidFill>
                <a:schemeClr val="accent6">
                  <a:lumMod val="75000"/>
                </a:schemeClr>
              </a:solidFill>
            </a:endParaRPr>
          </a:p>
        </p:txBody>
      </p:sp>
      <p:pic>
        <p:nvPicPr>
          <p:cNvPr id="4" name="Picture 3" descr="Idea 5.jpg"/>
          <p:cNvPicPr>
            <a:picLocks noChangeAspect="1"/>
          </p:cNvPicPr>
          <p:nvPr/>
        </p:nvPicPr>
        <p:blipFill>
          <a:blip r:embed="rId4" cstate="print"/>
          <a:stretch>
            <a:fillRect/>
          </a:stretch>
        </p:blipFill>
        <p:spPr>
          <a:xfrm>
            <a:off x="1981200" y="4038600"/>
            <a:ext cx="2638425" cy="201022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4433">
        <p:pull dir="ld"/>
      </p:transition>
    </mc:Choice>
    <mc:Fallback xmlns="">
      <p:transition advTm="4433">
        <p:pull dir="l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143000"/>
          </a:xfrm>
        </p:spPr>
        <p:txBody>
          <a:bodyPr>
            <a:norm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Contact us</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304800" y="2743200"/>
            <a:ext cx="8382000" cy="2971800"/>
          </a:xfrm>
        </p:spPr>
        <p:txBody>
          <a:bodyPr>
            <a:normAutofit/>
          </a:bodyPr>
          <a:lstStyle/>
          <a:p>
            <a:r>
              <a:rPr lang="en-US" dirty="0" smtClean="0"/>
              <a:t>Visit </a:t>
            </a:r>
            <a:r>
              <a:rPr lang="en-US" dirty="0"/>
              <a:t>our website at </a:t>
            </a:r>
            <a:r>
              <a:rPr lang="en-US" u="sng" dirty="0" smtClean="0">
                <a:hlinkClick r:id="rId2"/>
              </a:rPr>
              <a:t>www.vadars.org</a:t>
            </a:r>
            <a:r>
              <a:rPr lang="en-US" dirty="0" smtClean="0"/>
              <a:t> </a:t>
            </a:r>
          </a:p>
          <a:p>
            <a:pPr lvl="1"/>
            <a:r>
              <a:rPr lang="en-US" dirty="0" smtClean="0"/>
              <a:t>View Virginia’s DRS Transition Guide at </a:t>
            </a:r>
            <a:r>
              <a:rPr lang="en-US" dirty="0" smtClean="0">
                <a:solidFill>
                  <a:srgbClr val="FF0000"/>
                </a:solidFill>
                <a:hlinkClick r:id="rId3"/>
              </a:rPr>
              <a:t>http://www.vadrs.org/transitionservices.htm</a:t>
            </a:r>
            <a:endParaRPr lang="en-US" dirty="0" smtClean="0">
              <a:solidFill>
                <a:srgbClr val="FF0000"/>
              </a:solidFill>
            </a:endParaRPr>
          </a:p>
          <a:p>
            <a:r>
              <a:rPr lang="en-US" dirty="0" smtClean="0"/>
              <a:t>Call us at 800-552-5019</a:t>
            </a:r>
          </a:p>
          <a:p>
            <a:pPr>
              <a:buNone/>
            </a:pPr>
            <a:endParaRPr lang="en-US" dirty="0" smtClean="0">
              <a:solidFill>
                <a:srgbClr val="FF0000"/>
              </a:solidFill>
            </a:endParaRPr>
          </a:p>
          <a:p>
            <a:endParaRPr lang="en-US" dirty="0">
              <a:solidFill>
                <a:srgbClr val="FF0000"/>
              </a:solidFill>
            </a:endParaRPr>
          </a:p>
          <a:p>
            <a:pPr>
              <a:buNone/>
            </a:pPr>
            <a:endParaRPr lang="en-US" dirty="0"/>
          </a:p>
        </p:txBody>
      </p:sp>
      <p:pic>
        <p:nvPicPr>
          <p:cNvPr id="79877" name="Picture 5" descr="C:\Documents and Settings\cjc17702\Local Settings\Temporary Internet Files\Content.IE5\KP1R930Q\MP910216392[1].png"/>
          <p:cNvPicPr>
            <a:picLocks noChangeAspect="1" noChangeArrowheads="1"/>
          </p:cNvPicPr>
          <p:nvPr/>
        </p:nvPicPr>
        <p:blipFill>
          <a:blip r:embed="rId4" cstate="print"/>
          <a:srcRect/>
          <a:stretch>
            <a:fillRect/>
          </a:stretch>
        </p:blipFill>
        <p:spPr bwMode="auto">
          <a:xfrm>
            <a:off x="6781800" y="1066800"/>
            <a:ext cx="2186691"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250" advTm="7960">
        <p:fade/>
      </p:transition>
    </mc:Choice>
    <mc:Fallback xmlns="">
      <p:transition advTm="796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1143000"/>
          </a:xfrm>
        </p:spPr>
        <p:txBody>
          <a:bodyPr>
            <a:normAutofit/>
          </a:bodyPr>
          <a:lstStyle/>
          <a:p>
            <a:pPr algn="l"/>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this orientation…</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685800" y="2438400"/>
            <a:ext cx="8001000" cy="3276600"/>
          </a:xfrm>
        </p:spPr>
        <p:txBody>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VR can work for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you?</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What services are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available?</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How to apply for VR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services?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Who is eligible for VR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services?</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Why VR is important in transition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planning?</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endParaRPr lang="en-US" dirty="0"/>
          </a:p>
        </p:txBody>
      </p:sp>
      <p:sp>
        <p:nvSpPr>
          <p:cNvPr id="4" name="TextBox 3"/>
          <p:cNvSpPr txBox="1"/>
          <p:nvPr/>
        </p:nvSpPr>
        <p:spPr>
          <a:xfrm>
            <a:off x="228600" y="1295400"/>
            <a:ext cx="2057400" cy="230832"/>
          </a:xfrm>
          <a:prstGeom prst="rect">
            <a:avLst/>
          </a:prstGeom>
          <a:noFill/>
        </p:spPr>
        <p:txBody>
          <a:bodyPr wrap="square" rtlCol="0">
            <a:spAutoFit/>
          </a:bodyPr>
          <a:lstStyle/>
          <a:p>
            <a:r>
              <a:rPr lang="en-US" sz="900" dirty="0" smtClean="0"/>
              <a:t>Division of Rehabilitative Services </a:t>
            </a:r>
            <a:endParaRPr lang="en-US" sz="90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advTm="14422">
        <p:wipe dir="u"/>
      </p:transition>
    </mc:Choice>
    <mc:Fallback xmlns="">
      <p:transition advTm="14422">
        <p:wipe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276600"/>
            <a:ext cx="5257800" cy="1981200"/>
          </a:xfrm>
          <a:noFill/>
          <a:ln>
            <a:noFill/>
          </a:ln>
        </p:spPr>
        <p:style>
          <a:lnRef idx="1">
            <a:schemeClr val="accent1"/>
          </a:lnRef>
          <a:fillRef idx="1001">
            <a:schemeClr val="lt1"/>
          </a:fillRef>
          <a:effectRef idx="1">
            <a:schemeClr val="accent1"/>
          </a:effectRef>
          <a:fontRef idx="minor">
            <a:schemeClr val="dk1"/>
          </a:fontRef>
        </p:style>
        <p:txBody>
          <a:bodyPr>
            <a:normAutofit/>
          </a:bodyPr>
          <a:lstStyle/>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Primary focus of DRS </a:t>
            </a: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Federal and state program</a:t>
            </a:r>
          </a:p>
          <a:p>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All school divisions have a        VR counselor</a:t>
            </a:r>
            <a:endParaRPr lang="en-US" sz="2800" dirty="0" smtClean="0"/>
          </a:p>
          <a:p>
            <a:pPr>
              <a:buNone/>
            </a:pPr>
            <a:endParaRPr lang="en-US" sz="3600" dirty="0"/>
          </a:p>
        </p:txBody>
      </p:sp>
      <p:pic>
        <p:nvPicPr>
          <p:cNvPr id="1035" name="Picture 11" descr="C:\Documents and Settings\cjc17702\Local Settings\Temporary Internet Files\Content.IE5\VD2MVXNY\MP900439326[1].jpg"/>
          <p:cNvPicPr>
            <a:picLocks noChangeAspect="1" noChangeArrowheads="1"/>
          </p:cNvPicPr>
          <p:nvPr/>
        </p:nvPicPr>
        <p:blipFill>
          <a:blip r:embed="rId4" cstate="print"/>
          <a:srcRect/>
          <a:stretch>
            <a:fillRect/>
          </a:stretch>
        </p:blipFill>
        <p:spPr bwMode="auto">
          <a:xfrm>
            <a:off x="5486401" y="3202126"/>
            <a:ext cx="3429000" cy="2664822"/>
          </a:xfrm>
          <a:prstGeom prst="rect">
            <a:avLst/>
          </a:prstGeom>
          <a:noFill/>
        </p:spPr>
      </p:pic>
      <p:sp>
        <p:nvSpPr>
          <p:cNvPr id="14" name="Rectangle 13"/>
          <p:cNvSpPr/>
          <p:nvPr/>
        </p:nvSpPr>
        <p:spPr>
          <a:xfrm>
            <a:off x="457200" y="1447800"/>
            <a:ext cx="8305800" cy="1754326"/>
          </a:xfrm>
          <a:prstGeom prst="rect">
            <a:avLst/>
          </a:prstGeom>
          <a:noFill/>
        </p:spPr>
        <p:txBody>
          <a:bodyPr wrap="square" lIns="91440" tIns="45720" rIns="91440" bIns="45720">
            <a:spAutoFit/>
          </a:bodyPr>
          <a:lstStyle/>
          <a:p>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How is VR involved in Transition Services?</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advTm="8204">
        <p:wipe dir="r"/>
      </p:transition>
    </mc:Choice>
    <mc:Fallback xmlns="">
      <p:transition advTm="8204">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18856231XLarge.jpg"/>
          <p:cNvPicPr>
            <a:picLocks noChangeAspect="1"/>
          </p:cNvPicPr>
          <p:nvPr/>
        </p:nvPicPr>
        <p:blipFill>
          <a:blip r:embed="rId4" cstate="print"/>
          <a:stretch>
            <a:fillRect/>
          </a:stretch>
        </p:blipFill>
        <p:spPr>
          <a:xfrm>
            <a:off x="312971" y="3962400"/>
            <a:ext cx="6032151" cy="2362200"/>
          </a:xfrm>
          <a:prstGeom prst="rect">
            <a:avLst/>
          </a:prstGeom>
        </p:spPr>
      </p:pic>
      <p:sp>
        <p:nvSpPr>
          <p:cNvPr id="2" name="Title 1"/>
          <p:cNvSpPr>
            <a:spLocks noGrp="1"/>
          </p:cNvSpPr>
          <p:nvPr>
            <p:ph type="title"/>
          </p:nvPr>
        </p:nvSpPr>
        <p:spPr>
          <a:xfrm>
            <a:off x="457200" y="304800"/>
            <a:ext cx="8229600" cy="609600"/>
          </a:xfrm>
        </p:spPr>
        <p:txBody>
          <a:bodyPr>
            <a:normAutofit fontScale="90000"/>
            <a:scene3d>
              <a:camera prst="perspectiveAbove"/>
              <a:lightRig rig="threePt" dir="t"/>
            </a:scene3d>
            <a:sp3d extrusionH="57150">
              <a:bevelT w="38100" h="38100"/>
            </a:sp3d>
          </a:bodyPr>
          <a:lstStyle/>
          <a:p>
            <a:pPr algn="ctr"/>
            <a:r>
              <a:rPr lang="en-US" dirty="0" smtClean="0">
                <a:effectLst>
                  <a:outerShdw blurRad="50800" dist="38100" dir="2700000" algn="tl" rotWithShape="0">
                    <a:prstClr val="black">
                      <a:alpha val="40000"/>
                    </a:prstClr>
                  </a:outerShdw>
                </a:effectLst>
              </a:rPr>
              <a:t>The VR Process</a:t>
            </a:r>
            <a:endParaRPr lang="en-US" dirty="0">
              <a:effectLst>
                <a:outerShdw blurRad="50800" dist="38100" dir="2700000" algn="tl" rotWithShape="0">
                  <a:prstClr val="black">
                    <a:alpha val="40000"/>
                  </a:prstClr>
                </a:outerShdw>
              </a:effectLst>
            </a:endParaRPr>
          </a:p>
        </p:txBody>
      </p:sp>
      <p:graphicFrame>
        <p:nvGraphicFramePr>
          <p:cNvPr id="6" name="Content Placeholder 5"/>
          <p:cNvGraphicFramePr>
            <a:graphicFrameLocks noGrp="1"/>
          </p:cNvGraphicFramePr>
          <p:nvPr>
            <p:ph idx="1"/>
          </p:nvPr>
        </p:nvGraphicFramePr>
        <p:xfrm>
          <a:off x="457200" y="990600"/>
          <a:ext cx="8305800" cy="3276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cSld>
  <p:clrMapOvr>
    <a:masterClrMapping/>
  </p:clrMapOvr>
  <mc:AlternateContent xmlns:mc="http://schemas.openxmlformats.org/markup-compatibility/2006" xmlns:p14="http://schemas.microsoft.com/office/powerpoint/2010/main">
    <mc:Choice Requires="p14">
      <p:transition p14:dur="250" advTm="6814">
        <p:wipe dir="r"/>
      </p:transition>
    </mc:Choice>
    <mc:Fallback xmlns="">
      <p:transition advTm="6814">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perspectiveAbove"/>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The Referral Process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p:txBody>
          <a:bodyPr>
            <a:normAutofit lnSpcReduction="10000"/>
          </a:bodyPr>
          <a:lstStyle/>
          <a:p>
            <a:r>
              <a:rPr lang="en-US" dirty="0" smtClean="0"/>
              <a:t>Referral to DRS may be made by</a:t>
            </a:r>
          </a:p>
          <a:p>
            <a:pPr lvl="1"/>
            <a:r>
              <a:rPr lang="en-US" dirty="0" smtClean="0"/>
              <a:t>The student</a:t>
            </a:r>
          </a:p>
          <a:p>
            <a:pPr lvl="1"/>
            <a:r>
              <a:rPr lang="en-US" dirty="0" smtClean="0"/>
              <a:t>The student’s family or guardian</a:t>
            </a:r>
          </a:p>
          <a:p>
            <a:pPr lvl="1"/>
            <a:r>
              <a:rPr lang="en-US" dirty="0" smtClean="0"/>
              <a:t>School personnel</a:t>
            </a:r>
          </a:p>
          <a:p>
            <a:pPr lvl="1"/>
            <a:r>
              <a:rPr lang="en-US" dirty="0" smtClean="0"/>
              <a:t>Community based service providers</a:t>
            </a:r>
          </a:p>
          <a:p>
            <a:pPr lvl="1"/>
            <a:endParaRPr lang="en-US" dirty="0" smtClean="0"/>
          </a:p>
          <a:p>
            <a:pPr lvl="1"/>
            <a:endParaRPr lang="en-US" dirty="0" smtClean="0"/>
          </a:p>
          <a:p>
            <a:pPr lvl="1"/>
            <a:endParaRPr lang="en-US" dirty="0" smtClean="0"/>
          </a:p>
          <a:p>
            <a:pPr>
              <a:buNone/>
            </a:pPr>
            <a:endParaRPr lang="en-US" dirty="0" smtClean="0"/>
          </a:p>
          <a:p>
            <a:pPr lvl="1">
              <a:buNone/>
            </a:pPr>
            <a:r>
              <a:rPr lang="en-US" dirty="0" smtClean="0"/>
              <a:t>    </a:t>
            </a:r>
            <a:endParaRPr lang="en-US" dirty="0"/>
          </a:p>
        </p:txBody>
      </p:sp>
      <p:pic>
        <p:nvPicPr>
          <p:cNvPr id="4" name="Picture 3" descr="Get Connected.jpg"/>
          <p:cNvPicPr>
            <a:picLocks noChangeAspect="1"/>
          </p:cNvPicPr>
          <p:nvPr/>
        </p:nvPicPr>
        <p:blipFill>
          <a:blip r:embed="rId4" cstate="print"/>
          <a:stretch>
            <a:fillRect/>
          </a:stretch>
        </p:blipFill>
        <p:spPr>
          <a:xfrm>
            <a:off x="838200" y="4495800"/>
            <a:ext cx="4224528" cy="1164336"/>
          </a:xfrm>
          <a:prstGeom prst="rect">
            <a:avLst/>
          </a:prstGeom>
        </p:spPr>
      </p:pic>
      <p:pic>
        <p:nvPicPr>
          <p:cNvPr id="31751" name="Picture 7" descr="C:\Documents and Settings\irr34540\Local Settings\Temporary Internet Files\Content.IE5\UNZEV8LL\MP900406699[1].jpg"/>
          <p:cNvPicPr>
            <a:picLocks noChangeAspect="1" noChangeArrowheads="1"/>
          </p:cNvPicPr>
          <p:nvPr/>
        </p:nvPicPr>
        <p:blipFill>
          <a:blip r:embed="rId5" cstate="print"/>
          <a:srcRect/>
          <a:stretch>
            <a:fillRect/>
          </a:stretch>
        </p:blipFill>
        <p:spPr bwMode="auto">
          <a:xfrm>
            <a:off x="6172200" y="914400"/>
            <a:ext cx="2515582" cy="1676400"/>
          </a:xfrm>
          <a:prstGeom prst="rect">
            <a:avLst/>
          </a:prstGeom>
          <a:noFill/>
        </p:spPr>
      </p:pic>
      <p:pic>
        <p:nvPicPr>
          <p:cNvPr id="31752" name="Picture 8" descr="C:\Documents and Settings\irr34540\Local Settings\Temporary Internet Files\Content.IE5\7APFQ71T\MP900448494[1].jpg"/>
          <p:cNvPicPr>
            <a:picLocks noChangeAspect="1" noChangeArrowheads="1"/>
          </p:cNvPicPr>
          <p:nvPr/>
        </p:nvPicPr>
        <p:blipFill>
          <a:blip r:embed="rId6" cstate="print"/>
          <a:srcRect/>
          <a:stretch>
            <a:fillRect/>
          </a:stretch>
        </p:blipFill>
        <p:spPr bwMode="auto">
          <a:xfrm>
            <a:off x="6019800" y="2895600"/>
            <a:ext cx="2819400" cy="1879600"/>
          </a:xfrm>
          <a:prstGeom prst="rect">
            <a:avLst/>
          </a:prstGeom>
          <a:noFill/>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17008">
        <p:wipe dir="r"/>
      </p:transition>
    </mc:Choice>
    <mc:Fallback xmlns="">
      <p:transition advTm="17008">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04088"/>
            <a:ext cx="8153400" cy="1143000"/>
          </a:xfrm>
        </p:spPr>
        <p:txBody>
          <a:bodyPr>
            <a:scene3d>
              <a:camera prst="perspectiveAbove"/>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Applying for Services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2133600"/>
            <a:ext cx="8153400" cy="1752600"/>
          </a:xfrm>
        </p:spPr>
        <p:style>
          <a:lnRef idx="1">
            <a:schemeClr val="accent1"/>
          </a:lnRef>
          <a:fillRef idx="2">
            <a:schemeClr val="accent1"/>
          </a:fillRef>
          <a:effectRef idx="1">
            <a:schemeClr val="accent1"/>
          </a:effectRef>
          <a:fontRef idx="minor">
            <a:schemeClr val="dk1"/>
          </a:fontRef>
        </p:style>
        <p:txBody>
          <a:bodyPr>
            <a:normAutofit/>
          </a:bodyPr>
          <a:lstStyle/>
          <a:p>
            <a:r>
              <a:rPr lang="en-US" sz="2800" dirty="0" smtClean="0">
                <a:latin typeface="+mj-lt"/>
              </a:rPr>
              <a:t>Meet with a VR Counselor</a:t>
            </a:r>
          </a:p>
          <a:p>
            <a:r>
              <a:rPr lang="en-US" sz="2800" dirty="0" smtClean="0">
                <a:latin typeface="+mj-lt"/>
              </a:rPr>
              <a:t>Complete the Application for VR Services</a:t>
            </a:r>
          </a:p>
          <a:p>
            <a:pPr>
              <a:buNone/>
            </a:pPr>
            <a:r>
              <a:rPr lang="en-US" sz="2800" dirty="0" smtClean="0">
                <a:latin typeface="+mj-lt"/>
              </a:rPr>
              <a:t>	</a:t>
            </a:r>
            <a:r>
              <a:rPr lang="en-US" sz="2800" dirty="0" smtClean="0">
                <a:solidFill>
                  <a:schemeClr val="tx2"/>
                </a:solidFill>
                <a:latin typeface="+mj-lt"/>
              </a:rPr>
              <a:t>* </a:t>
            </a:r>
            <a:r>
              <a:rPr lang="en-US" sz="2400" dirty="0" smtClean="0">
                <a:solidFill>
                  <a:schemeClr val="tx2"/>
                </a:solidFill>
                <a:latin typeface="+mj-lt"/>
              </a:rPr>
              <a:t>Parent or guardian signature needed if under 18 yrs old</a:t>
            </a:r>
            <a:endParaRPr lang="en-US" sz="2800" dirty="0">
              <a:solidFill>
                <a:schemeClr val="tx2"/>
              </a:solidFill>
              <a:latin typeface="+mj-lt"/>
            </a:endParaRPr>
          </a:p>
        </p:txBody>
      </p:sp>
      <p:pic>
        <p:nvPicPr>
          <p:cNvPr id="5" name="Picture 4" descr="counseling photo.jpg"/>
          <p:cNvPicPr>
            <a:picLocks noChangeAspect="1"/>
          </p:cNvPicPr>
          <p:nvPr/>
        </p:nvPicPr>
        <p:blipFill>
          <a:blip r:embed="rId4" cstate="print"/>
          <a:stretch>
            <a:fillRect/>
          </a:stretch>
        </p:blipFill>
        <p:spPr>
          <a:xfrm>
            <a:off x="914400" y="4090737"/>
            <a:ext cx="2438400" cy="2310063"/>
          </a:xfrm>
          <a:prstGeom prst="rect">
            <a:avLst/>
          </a:prstGeom>
          <a:ln w="38100" cap="rnd" cmpd="sng">
            <a:solidFill>
              <a:schemeClr val="tx1"/>
            </a:solidFill>
            <a:bevel/>
          </a:ln>
          <a:effectLst>
            <a:outerShdw blurRad="660400" dist="152400" dir="3120000" sx="78000" sy="78000" algn="l" rotWithShape="0">
              <a:prstClr val="black">
                <a:alpha val="40000"/>
              </a:prstClr>
            </a:outerShdw>
          </a:effectLst>
          <a:scene3d>
            <a:camera prst="orthographicFront"/>
            <a:lightRig rig="balanced" dir="t">
              <a:rot lat="0" lon="0" rev="1200000"/>
            </a:lightRig>
          </a:scene3d>
          <a:sp3d extrusionH="31750" prstMaterial="dkEdge"/>
        </p:spPr>
      </p:pic>
      <p:pic>
        <p:nvPicPr>
          <p:cNvPr id="74756" name="Picture 4" descr="C:\Documents and Settings\cjc17702\Local Settings\Temporary Internet Files\Content.IE5\QANH2CNN\MP900341542[1].jpg"/>
          <p:cNvPicPr>
            <a:picLocks noChangeAspect="1" noChangeArrowheads="1"/>
          </p:cNvPicPr>
          <p:nvPr/>
        </p:nvPicPr>
        <p:blipFill>
          <a:blip r:embed="rId5" cstate="print"/>
          <a:srcRect/>
          <a:stretch>
            <a:fillRect/>
          </a:stretch>
        </p:blipFill>
        <p:spPr bwMode="auto">
          <a:xfrm>
            <a:off x="6825241" y="685800"/>
            <a:ext cx="1602337" cy="1143000"/>
          </a:xfrm>
          <a:prstGeom prst="rect">
            <a:avLst/>
          </a:prstGeom>
          <a:noFill/>
          <a:ln w="38100" cap="rnd" cmpd="sng">
            <a:solidFill>
              <a:schemeClr val="tx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12111">
        <p:wipe/>
      </p:transition>
    </mc:Choice>
    <mc:Fallback xmlns="">
      <p:transition advTm="12111">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scene3d>
              <a:camera prst="perspectiveAbove"/>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Criteria for Eligibility</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1935480"/>
            <a:ext cx="7848600" cy="2941320"/>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threePt" dir="t"/>
            </a:scene3d>
            <a:sp3d extrusionH="57150">
              <a:bevelT w="38100" h="38100"/>
            </a:sp3d>
          </a:bodyPr>
          <a:lstStyle/>
          <a:p>
            <a:pPr>
              <a:buNone/>
            </a:pPr>
            <a:r>
              <a:rPr lang="en-US" dirty="0" smtClean="0">
                <a:latin typeface="+mj-lt"/>
              </a:rPr>
              <a:t>Must:</a:t>
            </a:r>
          </a:p>
          <a:p>
            <a:pPr marL="354013" indent="-354013">
              <a:buFont typeface="Wingdings 2" pitchFamily="18" charset="2"/>
              <a:buChar char=""/>
            </a:pPr>
            <a:r>
              <a:rPr lang="en-US" dirty="0" smtClean="0">
                <a:latin typeface="+mj-lt"/>
              </a:rPr>
              <a:t>Have a physical or mental disability that keeps you from getting or keeping a job</a:t>
            </a:r>
          </a:p>
          <a:p>
            <a:pPr lvl="0">
              <a:buFont typeface="Wingdings 2" pitchFamily="18" charset="2"/>
              <a:buChar char=""/>
            </a:pPr>
            <a:r>
              <a:rPr lang="en-US" dirty="0" smtClean="0">
                <a:latin typeface="+mj-lt"/>
              </a:rPr>
              <a:t> Need VR services for an employment outcome</a:t>
            </a:r>
          </a:p>
          <a:p>
            <a:pPr lvl="0">
              <a:buFont typeface="Wingdings 2" pitchFamily="18" charset="2"/>
              <a:buChar char=""/>
            </a:pPr>
            <a:r>
              <a:rPr lang="en-US" dirty="0" smtClean="0">
                <a:latin typeface="+mj-lt"/>
              </a:rPr>
              <a:t> Be legally eligible to work in the United States</a:t>
            </a:r>
          </a:p>
          <a:p>
            <a:pPr>
              <a:buFont typeface="Wingdings 2" pitchFamily="18" charset="2"/>
              <a:buChar char=""/>
            </a:pPr>
            <a:r>
              <a:rPr lang="en-US" dirty="0" smtClean="0">
                <a:latin typeface="+mj-lt"/>
              </a:rPr>
              <a:t> Be present in Virginia</a:t>
            </a:r>
            <a:endParaRPr lang="en-US" dirty="0" smtClean="0">
              <a:solidFill>
                <a:srgbClr val="FF0000"/>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250" advTm="17617">
        <p:wipe dir="r"/>
      </p:transition>
    </mc:Choice>
    <mc:Fallback xmlns="">
      <p:transition advTm="17617">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perspectiveAbove"/>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Assessments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457200" y="2133600"/>
            <a:ext cx="8229600" cy="4114800"/>
          </a:xfrm>
        </p:spPr>
        <p:txBody>
          <a:bodyPr/>
          <a:lstStyle/>
          <a:p>
            <a:r>
              <a:rPr lang="en-US" sz="2800" dirty="0" smtClean="0">
                <a:latin typeface="+mj-lt"/>
              </a:rPr>
              <a:t>Employment possibilities</a:t>
            </a:r>
          </a:p>
          <a:p>
            <a:r>
              <a:rPr lang="en-US" sz="2800" dirty="0" smtClean="0">
                <a:latin typeface="+mj-lt"/>
              </a:rPr>
              <a:t>Strengths, preferences, interests, and needs</a:t>
            </a:r>
          </a:p>
          <a:p>
            <a:r>
              <a:rPr lang="en-US" sz="2800" dirty="0" smtClean="0">
                <a:latin typeface="+mj-lt"/>
              </a:rPr>
              <a:t>Work skills</a:t>
            </a:r>
          </a:p>
          <a:p>
            <a:pPr>
              <a:buNone/>
            </a:pPr>
            <a:endParaRPr lang="en-US" sz="2800" dirty="0" smtClean="0">
              <a:latin typeface="+mj-lt"/>
            </a:endParaRPr>
          </a:p>
          <a:p>
            <a:pPr>
              <a:buNone/>
            </a:pPr>
            <a:endParaRPr lang="en-US" sz="2800" dirty="0" smtClean="0">
              <a:latin typeface="+mj-lt"/>
            </a:endParaRPr>
          </a:p>
          <a:p>
            <a:pPr>
              <a:buFont typeface="Wingdings" pitchFamily="2" charset="2"/>
              <a:buChar char="Ø"/>
            </a:pPr>
            <a:endParaRPr lang="en-US" sz="2800" dirty="0" smtClean="0">
              <a:latin typeface="+mj-lt"/>
            </a:endParaRPr>
          </a:p>
          <a:p>
            <a:pPr>
              <a:buFont typeface="Wingdings" pitchFamily="2" charset="2"/>
              <a:buChar char="Ø"/>
            </a:pPr>
            <a:endParaRPr lang="en-US" sz="2800" dirty="0" smtClean="0">
              <a:latin typeface="+mj-lt"/>
            </a:endParaRPr>
          </a:p>
          <a:p>
            <a:pPr>
              <a:buFont typeface="Wingdings" pitchFamily="2" charset="2"/>
              <a:buChar char="Ø"/>
            </a:pPr>
            <a:r>
              <a:rPr lang="en-US" sz="2800" dirty="0" smtClean="0">
                <a:latin typeface="+mj-lt"/>
              </a:rPr>
              <a:t>Make an informed choice!</a:t>
            </a:r>
            <a:endParaRPr lang="en-US" dirty="0">
              <a:latin typeface="+mj-lt"/>
            </a:endParaRPr>
          </a:p>
        </p:txBody>
      </p:sp>
      <p:pic>
        <p:nvPicPr>
          <p:cNvPr id="5" name="Picture 4" descr="Explore.jpg"/>
          <p:cNvPicPr>
            <a:picLocks noChangeAspect="1"/>
          </p:cNvPicPr>
          <p:nvPr/>
        </p:nvPicPr>
        <p:blipFill>
          <a:blip r:embed="rId4" cstate="print"/>
          <a:stretch>
            <a:fillRect/>
          </a:stretch>
        </p:blipFill>
        <p:spPr>
          <a:xfrm rot="20814303">
            <a:off x="5137192" y="3582465"/>
            <a:ext cx="3450336" cy="676656"/>
          </a:xfrm>
          <a:prstGeom prst="rect">
            <a:avLst/>
          </a:prstGeom>
        </p:spPr>
      </p:pic>
      <p:pic>
        <p:nvPicPr>
          <p:cNvPr id="6" name="Picture 5" descr="NS Woodrow Wilson 25.jpg"/>
          <p:cNvPicPr>
            <a:picLocks noChangeAspect="1"/>
          </p:cNvPicPr>
          <p:nvPr/>
        </p:nvPicPr>
        <p:blipFill>
          <a:blip r:embed="rId5" cstate="print"/>
          <a:stretch>
            <a:fillRect/>
          </a:stretch>
        </p:blipFill>
        <p:spPr>
          <a:xfrm>
            <a:off x="1752600" y="3962400"/>
            <a:ext cx="2058427" cy="1371600"/>
          </a:xfrm>
          <a:prstGeom prst="rect">
            <a:avLst/>
          </a:prstGeom>
          <a:ln w="38100" cap="rnd">
            <a:solidFill>
              <a:schemeClr val="tx1"/>
            </a:solidFill>
            <a:miter lim="800000"/>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39000" y="454925"/>
            <a:ext cx="1600200" cy="271586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12692">
        <p:wipe dir="r"/>
      </p:transition>
    </mc:Choice>
    <mc:Fallback xmlns="">
      <p:transition advTm="12692">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20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26" dur="20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3962400" cy="1143000"/>
          </a:xfrm>
        </p:spPr>
        <p:txBody>
          <a:bodyPr>
            <a:scene3d>
              <a:camera prst="perspectiveAbove"/>
              <a:lightRig rig="threePt" dir="t"/>
            </a:scene3d>
            <a:sp3d extrusionH="57150">
              <a:bevelT w="38100" h="38100"/>
            </a:sp3d>
          </a:bodyPr>
          <a:lstStyle/>
          <a:p>
            <a:r>
              <a:rPr lang="en-US" dirty="0" smtClean="0">
                <a:effectLst>
                  <a:outerShdw blurRad="50800" dist="38100" dir="2700000" algn="tl" rotWithShape="0">
                    <a:prstClr val="black">
                      <a:alpha val="40000"/>
                    </a:prstClr>
                  </a:outerShdw>
                </a:effectLst>
              </a:rPr>
              <a:t>Assessments</a:t>
            </a:r>
            <a:endParaRPr lang="en-US" dirty="0">
              <a:effectLst>
                <a:outerShdw blurRad="50800" dist="38100" dir="2700000" algn="tl" rotWithShape="0">
                  <a:prstClr val="black">
                    <a:alpha val="40000"/>
                  </a:prstClr>
                </a:outerShdw>
              </a:effectLst>
            </a:endParaRPr>
          </a:p>
        </p:txBody>
      </p:sp>
      <p:sp>
        <p:nvSpPr>
          <p:cNvPr id="3" name="Content Placeholder 2"/>
          <p:cNvSpPr>
            <a:spLocks noGrp="1"/>
          </p:cNvSpPr>
          <p:nvPr>
            <p:ph idx="1"/>
          </p:nvPr>
        </p:nvSpPr>
        <p:spPr>
          <a:xfrm>
            <a:off x="762000" y="1828800"/>
            <a:ext cx="3962400" cy="1722120"/>
          </a:xfrm>
        </p:spPr>
        <p:txBody>
          <a:bodyPr>
            <a:normAutofit/>
          </a:bodyPr>
          <a:lstStyle/>
          <a:p>
            <a:r>
              <a:rPr lang="en-US" dirty="0" smtClean="0"/>
              <a:t>At DRS office or school</a:t>
            </a:r>
          </a:p>
          <a:p>
            <a:r>
              <a:rPr lang="en-US" dirty="0" smtClean="0"/>
              <a:t>Hands-on </a:t>
            </a:r>
          </a:p>
          <a:p>
            <a:r>
              <a:rPr lang="en-US" dirty="0" smtClean="0"/>
              <a:t>Determined mutually </a:t>
            </a:r>
          </a:p>
          <a:p>
            <a:endParaRPr lang="en-US" dirty="0"/>
          </a:p>
        </p:txBody>
      </p:sp>
      <p:pic>
        <p:nvPicPr>
          <p:cNvPr id="75778" name="Picture 2"/>
          <p:cNvPicPr>
            <a:picLocks noChangeAspect="1" noChangeArrowheads="1"/>
          </p:cNvPicPr>
          <p:nvPr/>
        </p:nvPicPr>
        <p:blipFill>
          <a:blip r:embed="rId4" cstate="print"/>
          <a:srcRect/>
          <a:stretch>
            <a:fillRect/>
          </a:stretch>
        </p:blipFill>
        <p:spPr bwMode="auto">
          <a:xfrm>
            <a:off x="6361183" y="457200"/>
            <a:ext cx="2325617" cy="1743075"/>
          </a:xfrm>
          <a:prstGeom prst="rect">
            <a:avLst/>
          </a:prstGeom>
          <a:noFill/>
          <a:ln w="38100" cap="rnd">
            <a:solidFill>
              <a:schemeClr val="tx1"/>
            </a:solidFill>
            <a:miter lim="800000"/>
            <a:headEnd/>
            <a:tailEnd/>
          </a:ln>
          <a:effectLst/>
        </p:spPr>
      </p:pic>
      <p:pic>
        <p:nvPicPr>
          <p:cNvPr id="75780" name="Picture 4" descr="C:\Documents and Settings\cjc17702\Local Settings\Temporary Internet Files\Content.IE5\KP1R930Q\MP900446446[1].jpg"/>
          <p:cNvPicPr>
            <a:picLocks noChangeAspect="1" noChangeArrowheads="1"/>
          </p:cNvPicPr>
          <p:nvPr/>
        </p:nvPicPr>
        <p:blipFill>
          <a:blip r:embed="rId5" cstate="print"/>
          <a:srcRect/>
          <a:stretch>
            <a:fillRect/>
          </a:stretch>
        </p:blipFill>
        <p:spPr bwMode="auto">
          <a:xfrm>
            <a:off x="685800" y="4114800"/>
            <a:ext cx="1424770" cy="2133600"/>
          </a:xfrm>
          <a:prstGeom prst="rect">
            <a:avLst/>
          </a:prstGeom>
          <a:noFill/>
          <a:ln w="38100" cap="rnd">
            <a:solidFill>
              <a:schemeClr val="tx1"/>
            </a:solidFill>
          </a:ln>
        </p:spPr>
      </p:pic>
      <p:pic>
        <p:nvPicPr>
          <p:cNvPr id="75783" name="Picture 7" descr="C:\Documents and Settings\cjc17702\Local Settings\Temporary Internet Files\Content.IE5\QANH2CNN\MP900426549[1].jpg"/>
          <p:cNvPicPr>
            <a:picLocks noChangeAspect="1" noChangeArrowheads="1"/>
          </p:cNvPicPr>
          <p:nvPr/>
        </p:nvPicPr>
        <p:blipFill>
          <a:blip r:embed="rId6" cstate="print"/>
          <a:srcRect/>
          <a:stretch>
            <a:fillRect/>
          </a:stretch>
        </p:blipFill>
        <p:spPr bwMode="auto">
          <a:xfrm>
            <a:off x="6629400" y="2743200"/>
            <a:ext cx="1752600" cy="1752600"/>
          </a:xfrm>
          <a:prstGeom prst="rect">
            <a:avLst/>
          </a:prstGeom>
          <a:noFill/>
          <a:ln w="38100" cap="rnd">
            <a:solidFill>
              <a:schemeClr val="tx1"/>
            </a:solidFill>
          </a:ln>
        </p:spPr>
      </p:pic>
      <p:pic>
        <p:nvPicPr>
          <p:cNvPr id="8" name="Picture 7" descr="NS Woodrow Wilson 11.jpg"/>
          <p:cNvPicPr>
            <a:picLocks noChangeAspect="1"/>
          </p:cNvPicPr>
          <p:nvPr/>
        </p:nvPicPr>
        <p:blipFill>
          <a:blip r:embed="rId7" cstate="print"/>
          <a:stretch>
            <a:fillRect/>
          </a:stretch>
        </p:blipFill>
        <p:spPr>
          <a:xfrm>
            <a:off x="2895600" y="3810000"/>
            <a:ext cx="3230880" cy="1780217"/>
          </a:xfrm>
          <a:prstGeom prst="rect">
            <a:avLst/>
          </a:prstGeom>
          <a:ln w="38100" cap="rnd">
            <a:solidFill>
              <a:schemeClr val="tx1"/>
            </a:solid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50" advTm="7343">
        <p:wipe dir="u"/>
      </p:transition>
    </mc:Choice>
    <mc:Fallback xmlns="">
      <p:transition advTm="7343">
        <p:wipe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4|2.3|2.2|2.4"/>
</p:tagLst>
</file>

<file path=ppt/tags/tag10.xml><?xml version="1.0" encoding="utf-8"?>
<p:tagLst xmlns:a="http://schemas.openxmlformats.org/drawingml/2006/main" xmlns:r="http://schemas.openxmlformats.org/officeDocument/2006/relationships" xmlns:p="http://schemas.openxmlformats.org/presentationml/2006/main">
  <p:tag name="TIMING" val="|0.8|2.1|2.5|1.8|2.5"/>
</p:tagLst>
</file>

<file path=ppt/tags/tag11.xml><?xml version="1.0" encoding="utf-8"?>
<p:tagLst xmlns:a="http://schemas.openxmlformats.org/drawingml/2006/main" xmlns:r="http://schemas.openxmlformats.org/officeDocument/2006/relationships" xmlns:p="http://schemas.openxmlformats.org/presentationml/2006/main">
  <p:tag name="TIMING" val="|0.8|1.8|2.1|1.9|2.8"/>
</p:tagLst>
</file>

<file path=ppt/tags/tag12.xml><?xml version="1.0" encoding="utf-8"?>
<p:tagLst xmlns:a="http://schemas.openxmlformats.org/drawingml/2006/main" xmlns:r="http://schemas.openxmlformats.org/officeDocument/2006/relationships" xmlns:p="http://schemas.openxmlformats.org/presentationml/2006/main">
  <p:tag name="TIMING" val="|1.4"/>
</p:tagLst>
</file>

<file path=ppt/tags/tag2.xml><?xml version="1.0" encoding="utf-8"?>
<p:tagLst xmlns:a="http://schemas.openxmlformats.org/drawingml/2006/main" xmlns:r="http://schemas.openxmlformats.org/officeDocument/2006/relationships" xmlns:p="http://schemas.openxmlformats.org/presentationml/2006/main">
  <p:tag name="TIMING" val="|0.9|2.4|1.9"/>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0.8|2.2|2.3|2.4|2.3|3.1"/>
</p:tagLst>
</file>

<file path=ppt/tags/tag5.xml><?xml version="1.0" encoding="utf-8"?>
<p:tagLst xmlns:a="http://schemas.openxmlformats.org/drawingml/2006/main" xmlns:r="http://schemas.openxmlformats.org/officeDocument/2006/relationships" xmlns:p="http://schemas.openxmlformats.org/presentationml/2006/main">
  <p:tag name="TIMING" val="|0.6|2.3|2.2|2.4"/>
</p:tagLst>
</file>

<file path=ppt/tags/tag6.xml><?xml version="1.0" encoding="utf-8"?>
<p:tagLst xmlns:a="http://schemas.openxmlformats.org/drawingml/2006/main" xmlns:r="http://schemas.openxmlformats.org/officeDocument/2006/relationships" xmlns:p="http://schemas.openxmlformats.org/presentationml/2006/main">
  <p:tag name="TIMING" val="|0.7|2.2|2.2|2.3|2.4|2.8"/>
</p:tagLst>
</file>

<file path=ppt/tags/tag7.xml><?xml version="1.0" encoding="utf-8"?>
<p:tagLst xmlns:a="http://schemas.openxmlformats.org/drawingml/2006/main" xmlns:r="http://schemas.openxmlformats.org/officeDocument/2006/relationships" xmlns:p="http://schemas.openxmlformats.org/presentationml/2006/main">
  <p:tag name="TIMING" val="|0.9|2.3|2.6|2.5"/>
</p:tagLst>
</file>

<file path=ppt/tags/tag8.xml><?xml version="1.0" encoding="utf-8"?>
<p:tagLst xmlns:a="http://schemas.openxmlformats.org/drawingml/2006/main" xmlns:r="http://schemas.openxmlformats.org/officeDocument/2006/relationships" xmlns:p="http://schemas.openxmlformats.org/presentationml/2006/main">
  <p:tag name="TIMING" val="|0.6|2.2|2.2"/>
</p:tagLst>
</file>

<file path=ppt/tags/tag9.xml><?xml version="1.0" encoding="utf-8"?>
<p:tagLst xmlns:a="http://schemas.openxmlformats.org/drawingml/2006/main" xmlns:r="http://schemas.openxmlformats.org/officeDocument/2006/relationships" xmlns:p="http://schemas.openxmlformats.org/presentationml/2006/main">
  <p:tag name="TIMING" val="|1.8|2.3|2.3|2.3|2.3|2.2|2.2|2.3"/>
</p:tagLst>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6909</TotalTime>
  <Words>1083</Words>
  <Application>Microsoft Office PowerPoint</Application>
  <PresentationFormat>On-screen Show (4:3)</PresentationFormat>
  <Paragraphs>139</Paragraphs>
  <Slides>16</Slides>
  <Notes>13</Notes>
  <HiddenSlides>0</HiddenSlides>
  <MMClips>0</MMClips>
  <ScaleCrop>false</ScaleCrop>
  <HeadingPairs>
    <vt:vector size="4" baseType="variant">
      <vt:variant>
        <vt:lpstr>Theme</vt:lpstr>
      </vt:variant>
      <vt:variant>
        <vt:i4>4</vt:i4>
      </vt:variant>
      <vt:variant>
        <vt:lpstr>Slide Titles</vt:lpstr>
      </vt:variant>
      <vt:variant>
        <vt:i4>16</vt:i4>
      </vt:variant>
    </vt:vector>
  </HeadingPairs>
  <TitlesOfParts>
    <vt:vector size="20" baseType="lpstr">
      <vt:lpstr>4_Custom Design</vt:lpstr>
      <vt:lpstr>3_Custom Design</vt:lpstr>
      <vt:lpstr>Custom Design</vt:lpstr>
      <vt:lpstr>Flow</vt:lpstr>
      <vt:lpstr>PowerPoint Presentation</vt:lpstr>
      <vt:lpstr>In this orientation…</vt:lpstr>
      <vt:lpstr>PowerPoint Presentation</vt:lpstr>
      <vt:lpstr>The VR Process</vt:lpstr>
      <vt:lpstr>The Referral Process</vt:lpstr>
      <vt:lpstr>Applying for Services</vt:lpstr>
      <vt:lpstr>Criteria for Eligibility</vt:lpstr>
      <vt:lpstr>Assessments</vt:lpstr>
      <vt:lpstr>Assessments</vt:lpstr>
      <vt:lpstr>Individualized Plan for Employment</vt:lpstr>
      <vt:lpstr>Services</vt:lpstr>
      <vt:lpstr>Services</vt:lpstr>
      <vt:lpstr>Social Security / Government Benefits</vt:lpstr>
      <vt:lpstr>Tips for You and Your Family</vt:lpstr>
      <vt:lpstr>Planning for the future  should not be done for you  but instead with you. </vt:lpstr>
      <vt:lpstr>Contact us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dc:creator>
  <cp:lastModifiedBy>Mcelfresh, Betsy (DARS)</cp:lastModifiedBy>
  <cp:revision>92</cp:revision>
  <dcterms:created xsi:type="dcterms:W3CDTF">2012-07-13T12:42:42Z</dcterms:created>
  <dcterms:modified xsi:type="dcterms:W3CDTF">2016-09-08T20:23:46Z</dcterms:modified>
</cp:coreProperties>
</file>