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1"/>
    <p:sldMasterId id="2147483711" r:id="rId2"/>
    <p:sldMasterId id="2147483699" r:id="rId3"/>
    <p:sldMasterId id="2147483723" r:id="rId4"/>
  </p:sldMasterIdLst>
  <p:notesMasterIdLst>
    <p:notesMasterId r:id="rId22"/>
  </p:notesMasterIdLst>
  <p:sldIdLst>
    <p:sldId id="519" r:id="rId5"/>
    <p:sldId id="537" r:id="rId6"/>
    <p:sldId id="490" r:id="rId7"/>
    <p:sldId id="368" r:id="rId8"/>
    <p:sldId id="379" r:id="rId9"/>
    <p:sldId id="327" r:id="rId10"/>
    <p:sldId id="325" r:id="rId11"/>
    <p:sldId id="326" r:id="rId12"/>
    <p:sldId id="535" r:id="rId13"/>
    <p:sldId id="428" r:id="rId14"/>
    <p:sldId id="497" r:id="rId15"/>
    <p:sldId id="543" r:id="rId16"/>
    <p:sldId id="540" r:id="rId17"/>
    <p:sldId id="541" r:id="rId18"/>
    <p:sldId id="542" r:id="rId19"/>
    <p:sldId id="539" r:id="rId20"/>
    <p:sldId id="512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Haettenschweiler" panose="020B0706040902060204" pitchFamily="3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2C90"/>
    <a:srgbClr val="EA36C3"/>
    <a:srgbClr val="F030AB"/>
    <a:srgbClr val="D5F7FB"/>
    <a:srgbClr val="CCFF66"/>
    <a:srgbClr val="D3D8FD"/>
    <a:srgbClr val="39E74A"/>
    <a:srgbClr val="21FF26"/>
    <a:srgbClr val="EAF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C0C3C4-B2F9-474C-B924-945431821F67}">
  <a:tblStyle styleId="{94C0C3C4-B2F9-474C-B924-945431821F67}" styleName="Table_0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0E7"/>
          </a:solidFill>
        </a:fill>
      </a:tcStyle>
    </a:wholeTbl>
    <a:band1H>
      <a:tcTxStyle/>
      <a:tcStyle>
        <a:tcBdr/>
        <a:fill>
          <a:solidFill>
            <a:srgbClr val="FEDF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EDF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09" autoAdjust="0"/>
  </p:normalViewPr>
  <p:slideViewPr>
    <p:cSldViewPr>
      <p:cViewPr varScale="1">
        <p:scale>
          <a:sx n="73" d="100"/>
          <a:sy n="73" d="100"/>
        </p:scale>
        <p:origin x="173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83707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presentation template is intended to be used by Virginia DARS staff, in collaboration with Pre-ETS work experience vendors, to inform students and families about the Pre-ETS Work Experience program. Please customize this presentation to meet your particular needs, including adding more local and relevant information </a:t>
            </a:r>
            <a:r>
              <a:rPr lang="en-US"/>
              <a:t>where appropriate.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8883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feel free to list a few of your office’s local relevant examples/past experiences that students have had!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7971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can be customized to reflect your expectations.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2775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9941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https://www.youtube.com/watch?v=UucSFQw0Aow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0528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AAD260-B15B-4672-82A7-78E9E0246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597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AAD260-B15B-4672-82A7-78E9E0246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58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AAD260-B15B-4672-82A7-78E9E0246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553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736" indent="-173736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AAD260-B15B-4672-82A7-78E9E0246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433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AAD260-B15B-4672-82A7-78E9E0246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250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AD260-B15B-4672-82A7-78E9E024627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753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AAD260-B15B-4672-82A7-78E9E0246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675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66428"/>
            <a:ext cx="7886700" cy="74529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549832"/>
            <a:ext cx="7886700" cy="4726982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7030A0"/>
              </a:buClr>
              <a:buSzPct val="120000"/>
              <a:buFont typeface="Calibri" panose="020F0502020204030204" pitchFamily="34" charset="0"/>
              <a:buNone/>
              <a:defRPr sz="2400"/>
            </a:lvl1pPr>
            <a:lvl2pPr marL="457200" indent="0">
              <a:buClr>
                <a:srgbClr val="7030A0"/>
              </a:buClr>
              <a:buSzPct val="125000"/>
              <a:buFont typeface="Calibri" panose="020F0502020204030204" pitchFamily="34" charset="0"/>
              <a:buNone/>
              <a:defRPr sz="2000"/>
            </a:lvl2pPr>
            <a:lvl3pPr marL="914400" indent="0">
              <a:buClr>
                <a:srgbClr val="7030A0"/>
              </a:buClr>
              <a:buSzPct val="125000"/>
              <a:buFont typeface="Calibri" panose="020F0502020204030204" pitchFamily="34" charset="0"/>
              <a:buNone/>
              <a:defRPr sz="1800"/>
            </a:lvl3pPr>
            <a:lvl4pPr marL="1371600" indent="0">
              <a:buClr>
                <a:srgbClr val="7030A0"/>
              </a:buClr>
              <a:buSzPct val="125000"/>
              <a:buFont typeface="Calibri" panose="020F0502020204030204" pitchFamily="34" charset="0"/>
              <a:buNone/>
              <a:defRPr sz="1800"/>
            </a:lvl4pPr>
            <a:lvl5pPr marL="2057400" indent="-228600">
              <a:buClr>
                <a:srgbClr val="990099"/>
              </a:buClr>
              <a:buSzPct val="125000"/>
              <a:buFont typeface="Calibri" panose="020F0502020204030204" pitchFamily="34" charset="0"/>
              <a:buChar char="●"/>
              <a:defRPr sz="1600"/>
            </a:lvl5pPr>
          </a:lstStyle>
          <a:p>
            <a:pPr>
              <a:lnSpc>
                <a:spcPct val="100000"/>
              </a:lnSpc>
              <a:spcAft>
                <a:spcPts val="600"/>
              </a:spcAft>
              <a:buClr>
                <a:srgbClr val="AF0FB5"/>
              </a:buClr>
              <a:buSzPct val="125000"/>
            </a:pPr>
            <a:r>
              <a:rPr lang="pt-BR" sz="2400" dirty="0"/>
              <a:t>Lorem ipsum dolor sit amet, possim pertinacia theophrastus eam te, at duo possim dignissim reformidans. Per rebum munere in, vitae voluptaria nam no. 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AF0FB5"/>
              </a:buClr>
              <a:buSzPct val="125000"/>
            </a:pPr>
            <a:r>
              <a:rPr lang="en-US" sz="2400" dirty="0" err="1"/>
              <a:t>Ei</a:t>
            </a:r>
            <a:r>
              <a:rPr lang="en-US" sz="2400" dirty="0"/>
              <a:t> </a:t>
            </a:r>
            <a:r>
              <a:rPr lang="en-US" sz="2400" dirty="0" err="1"/>
              <a:t>laudem</a:t>
            </a:r>
            <a:r>
              <a:rPr lang="en-US" sz="2400" dirty="0"/>
              <a:t> </a:t>
            </a:r>
            <a:r>
              <a:rPr lang="en-US" sz="2400" dirty="0" err="1"/>
              <a:t>graece</a:t>
            </a:r>
            <a:r>
              <a:rPr lang="en-US" sz="2400" dirty="0"/>
              <a:t> </a:t>
            </a:r>
            <a:r>
              <a:rPr lang="en-US" sz="2400" dirty="0" err="1"/>
              <a:t>assueverit</a:t>
            </a:r>
            <a:r>
              <a:rPr lang="en-US" sz="2400" dirty="0"/>
              <a:t> </a:t>
            </a:r>
            <a:r>
              <a:rPr lang="en-US" sz="2400" dirty="0" err="1"/>
              <a:t>vel</a:t>
            </a:r>
            <a:r>
              <a:rPr lang="en-US" sz="2400" dirty="0"/>
              <a:t>, cu </a:t>
            </a:r>
            <a:r>
              <a:rPr lang="en-US" sz="2400" dirty="0" err="1"/>
              <a:t>eos</a:t>
            </a:r>
            <a:r>
              <a:rPr lang="en-US" sz="2400" dirty="0"/>
              <a:t> </a:t>
            </a:r>
            <a:r>
              <a:rPr lang="en-US" sz="2400" dirty="0" err="1"/>
              <a:t>prodesset</a:t>
            </a:r>
            <a:r>
              <a:rPr lang="en-US" sz="2400" dirty="0"/>
              <a:t> </a:t>
            </a:r>
            <a:r>
              <a:rPr lang="en-US" sz="2400" dirty="0" err="1"/>
              <a:t>voluptatum</a:t>
            </a:r>
            <a:r>
              <a:rPr lang="en-US" sz="2400" dirty="0"/>
              <a:t>. Mea </a:t>
            </a:r>
            <a:r>
              <a:rPr lang="en-US" sz="2400" dirty="0" err="1"/>
              <a:t>omnes</a:t>
            </a:r>
            <a:r>
              <a:rPr lang="en-US" sz="2400" dirty="0"/>
              <a:t> </a:t>
            </a:r>
            <a:r>
              <a:rPr lang="en-US" sz="2400" dirty="0" err="1"/>
              <a:t>alterum</a:t>
            </a:r>
            <a:r>
              <a:rPr lang="en-US" sz="2400" dirty="0"/>
              <a:t> </a:t>
            </a:r>
            <a:r>
              <a:rPr lang="en-US" sz="2400" dirty="0" err="1"/>
              <a:t>eu</a:t>
            </a:r>
            <a:r>
              <a:rPr lang="en-US" sz="2400" dirty="0"/>
              <a:t>, et no. </a:t>
            </a:r>
            <a:r>
              <a:rPr lang="en-US" sz="2400" dirty="0" err="1"/>
              <a:t>Viris</a:t>
            </a:r>
            <a:r>
              <a:rPr lang="en-US" sz="2400" dirty="0"/>
              <a:t> </a:t>
            </a:r>
            <a:r>
              <a:rPr lang="en-US" sz="2400" dirty="0" err="1"/>
              <a:t>democritum</a:t>
            </a:r>
            <a:r>
              <a:rPr lang="en-US" sz="2400" dirty="0"/>
              <a:t> </a:t>
            </a:r>
            <a:r>
              <a:rPr lang="en-US" sz="2400" dirty="0" err="1"/>
              <a:t>ea</a:t>
            </a:r>
            <a:r>
              <a:rPr lang="en-US" sz="2400" dirty="0"/>
              <a:t> </a:t>
            </a:r>
            <a:r>
              <a:rPr lang="en-US" sz="2400" dirty="0" err="1"/>
              <a:t>mei</a:t>
            </a:r>
            <a:r>
              <a:rPr lang="en-US" sz="2400" dirty="0"/>
              <a:t>, </a:t>
            </a:r>
            <a:r>
              <a:rPr lang="en-US" sz="2400" dirty="0" err="1"/>
              <a:t>ei</a:t>
            </a:r>
            <a:r>
              <a:rPr lang="en-US" sz="2400" dirty="0"/>
              <a:t> </a:t>
            </a:r>
            <a:r>
              <a:rPr lang="en-US" sz="2400" dirty="0" err="1"/>
              <a:t>possit</a:t>
            </a:r>
            <a:r>
              <a:rPr lang="en-US" sz="2400" dirty="0"/>
              <a:t> </a:t>
            </a:r>
            <a:r>
              <a:rPr lang="en-US" sz="2400" dirty="0" err="1"/>
              <a:t>dictas</a:t>
            </a:r>
            <a:r>
              <a:rPr lang="en-US" sz="2400" dirty="0"/>
              <a:t> </a:t>
            </a:r>
            <a:r>
              <a:rPr lang="en-US" sz="2400" dirty="0" err="1"/>
              <a:t>pericula</a:t>
            </a:r>
            <a:r>
              <a:rPr lang="en-US" sz="2400" dirty="0"/>
              <a:t> mea. </a:t>
            </a:r>
            <a:r>
              <a:rPr lang="en-US" sz="2400" dirty="0" err="1"/>
              <a:t>Epicuri</a:t>
            </a:r>
            <a:r>
              <a:rPr lang="en-US" sz="2400" dirty="0"/>
              <a:t> </a:t>
            </a:r>
            <a:r>
              <a:rPr lang="en-US" sz="2400" dirty="0" err="1"/>
              <a:t>tincidunt</a:t>
            </a:r>
            <a:r>
              <a:rPr lang="en-US" sz="2400" dirty="0"/>
              <a:t> </a:t>
            </a:r>
            <a:r>
              <a:rPr lang="en-US" sz="2400" dirty="0" err="1"/>
              <a:t>vix</a:t>
            </a:r>
            <a:r>
              <a:rPr lang="en-US" sz="2400" dirty="0"/>
              <a:t> id.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AF0FB5"/>
              </a:buClr>
              <a:buSzPct val="125000"/>
            </a:pPr>
            <a:r>
              <a:rPr lang="en-US" sz="2400" dirty="0"/>
              <a:t>No </a:t>
            </a:r>
            <a:r>
              <a:rPr lang="en-US" sz="2400" dirty="0" err="1"/>
              <a:t>appareat</a:t>
            </a:r>
            <a:r>
              <a:rPr lang="en-US" sz="2400" dirty="0"/>
              <a:t> </a:t>
            </a:r>
            <a:r>
              <a:rPr lang="en-US" sz="2400" dirty="0" err="1"/>
              <a:t>temporibus</a:t>
            </a:r>
            <a:r>
              <a:rPr lang="en-US" sz="2400" dirty="0"/>
              <a:t> est. Nam ne </a:t>
            </a:r>
            <a:r>
              <a:rPr lang="en-US" sz="2400" dirty="0" err="1"/>
              <a:t>dicat</a:t>
            </a:r>
            <a:r>
              <a:rPr lang="en-US" sz="2400" dirty="0"/>
              <a:t> </a:t>
            </a:r>
            <a:r>
              <a:rPr lang="en-US" sz="2400" dirty="0" err="1"/>
              <a:t>saepe</a:t>
            </a:r>
            <a:r>
              <a:rPr lang="en-US" sz="2400" dirty="0"/>
              <a:t> </a:t>
            </a:r>
            <a:r>
              <a:rPr lang="en-US" sz="2400" dirty="0" err="1"/>
              <a:t>appareat</a:t>
            </a:r>
            <a:r>
              <a:rPr lang="en-US" sz="2400" dirty="0"/>
              <a:t>. </a:t>
            </a:r>
            <a:r>
              <a:rPr lang="en-US" sz="2400" dirty="0" err="1"/>
              <a:t>Ei</a:t>
            </a:r>
            <a:r>
              <a:rPr lang="en-US" sz="2400" dirty="0"/>
              <a:t> </a:t>
            </a:r>
            <a:r>
              <a:rPr lang="en-US" sz="2400" dirty="0" err="1"/>
              <a:t>nec</a:t>
            </a:r>
            <a:r>
              <a:rPr lang="en-US" sz="2400" dirty="0"/>
              <a:t> </a:t>
            </a:r>
            <a:r>
              <a:rPr lang="en-US" sz="2400" dirty="0" err="1"/>
              <a:t>alienum</a:t>
            </a:r>
            <a:r>
              <a:rPr lang="en-US" sz="2400" dirty="0"/>
              <a:t> </a:t>
            </a:r>
            <a:r>
              <a:rPr lang="en-US" sz="2400" dirty="0" err="1"/>
              <a:t>blandit</a:t>
            </a:r>
            <a:r>
              <a:rPr lang="en-US" sz="2400" dirty="0"/>
              <a:t> </a:t>
            </a:r>
            <a:r>
              <a:rPr lang="en-US" sz="2400" dirty="0" err="1"/>
              <a:t>constituto</a:t>
            </a:r>
            <a:r>
              <a:rPr lang="en-US" sz="2400" dirty="0"/>
              <a:t> </a:t>
            </a:r>
            <a:r>
              <a:rPr lang="en-US" sz="2400" dirty="0" err="1"/>
              <a:t>eu</a:t>
            </a:r>
            <a:r>
              <a:rPr lang="en-US" sz="2400" dirty="0"/>
              <a:t>, </a:t>
            </a:r>
            <a:r>
              <a:rPr lang="en-US" sz="2400" dirty="0" err="1"/>
              <a:t>ei</a:t>
            </a:r>
            <a:r>
              <a:rPr lang="en-US" sz="2400" dirty="0"/>
              <a:t> </a:t>
            </a:r>
            <a:r>
              <a:rPr lang="en-US" sz="2400" dirty="0" err="1"/>
              <a:t>eam</a:t>
            </a:r>
            <a:r>
              <a:rPr lang="en-US" sz="2400" dirty="0"/>
              <a:t> </a:t>
            </a:r>
            <a:r>
              <a:rPr lang="en-US" sz="2400" dirty="0" err="1"/>
              <a:t>elitr</a:t>
            </a:r>
            <a:r>
              <a:rPr lang="en-US" sz="2400" dirty="0"/>
              <a:t> </a:t>
            </a:r>
            <a:r>
              <a:rPr lang="en-US" sz="2400" dirty="0" err="1"/>
              <a:t>vulputate</a:t>
            </a:r>
            <a:r>
              <a:rPr lang="en-US" sz="2400" dirty="0"/>
              <a:t> </a:t>
            </a:r>
            <a:r>
              <a:rPr lang="en-US" sz="2400" dirty="0" err="1"/>
              <a:t>complectitur</a:t>
            </a:r>
            <a:r>
              <a:rPr lang="en-US" sz="2400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4186593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978E-864B-4A43-AFAA-6AA0A39BD1BC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B5C9-60AF-4E1C-AA76-C1820AB39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25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978E-864B-4A43-AFAA-6AA0A39BD1BC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B5C9-60AF-4E1C-AA76-C1820AB39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09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978E-864B-4A43-AFAA-6AA0A39BD1BC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B5C9-60AF-4E1C-AA76-C1820AB39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29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978E-864B-4A43-AFAA-6AA0A39BD1BC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B5C9-60AF-4E1C-AA76-C1820AB39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75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978E-864B-4A43-AFAA-6AA0A39BD1BC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B5C9-60AF-4E1C-AA76-C1820AB39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64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368" y="2743200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4953000"/>
            <a:ext cx="4419032" cy="12192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:\Pre-Employment Services\Communications\edited bann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30737" cy="19145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694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E8BBC7-4DAC-4AD8-8FEA-84B264928A2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5E57D-8BB2-4DE6-A553-9FFE57097EC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4582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4478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E8BBC7-4DAC-4AD8-8FEA-84B264928A2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5E57D-8BB2-4DE6-A553-9FFE57097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04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E8BBC7-4DAC-4AD8-8FEA-84B264928A2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5E57D-8BB2-4DE6-A553-9FFE57097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51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E8BBC7-4DAC-4AD8-8FEA-84B264928A2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5E57D-8BB2-4DE6-A553-9FFE57097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84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451189"/>
          </a:xfrm>
          <a:prstGeom prst="rect">
            <a:avLst/>
          </a:prstGeom>
        </p:spPr>
        <p:txBody>
          <a:bodyPr/>
          <a:lstStyle>
            <a:lvl1pPr marL="228600" indent="-228600">
              <a:buClrTx/>
              <a:buSzPct val="100000"/>
              <a:buFont typeface="Calibri" panose="020F0502020204030204" pitchFamily="34" charset="0"/>
              <a:buChar char="●"/>
              <a:defRPr sz="2400"/>
            </a:lvl1pPr>
            <a:lvl2pPr marL="685800" indent="-228600">
              <a:buClrTx/>
              <a:buSzPct val="100000"/>
              <a:buFont typeface="Calibri" panose="020F0502020204030204" pitchFamily="34" charset="0"/>
              <a:buChar char="–"/>
              <a:defRPr sz="2000"/>
            </a:lvl2pPr>
            <a:lvl3pPr marL="1143000" indent="-228600">
              <a:buClrTx/>
              <a:buSzPct val="100000"/>
              <a:buFont typeface="Courier New" panose="02070309020205020404" pitchFamily="49" charset="0"/>
              <a:buChar char="o"/>
              <a:defRPr sz="1800"/>
            </a:lvl3pPr>
            <a:lvl4pPr marL="1600200" indent="-228600">
              <a:buClrTx/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rgbClr val="990099"/>
              </a:buClr>
              <a:buSzPct val="125000"/>
              <a:buFont typeface="Calibri" panose="020F0502020204030204" pitchFamily="34" charset="0"/>
              <a:buChar char="●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886700" cy="745291"/>
          </a:xfrm>
          <a:prstGeom prst="rect">
            <a:avLst/>
          </a:prstGeom>
        </p:spPr>
        <p:txBody>
          <a:bodyPr anchor="ctr"/>
          <a:lstStyle>
            <a:lvl1pPr>
              <a:defRPr sz="50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9319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4582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>
            <a:lvl1pPr algn="l">
              <a:defRPr sz="5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5442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E8BBC7-4DAC-4AD8-8FEA-84B264928A2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5E57D-8BB2-4DE6-A553-9FFE57097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32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E8BBC7-4DAC-4AD8-8FEA-84B264928A2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5E57D-8BB2-4DE6-A553-9FFE57097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6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E8BBC7-4DAC-4AD8-8FEA-84B264928A2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5E57D-8BB2-4DE6-A553-9FFE57097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73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E8BBC7-4DAC-4AD8-8FEA-84B264928A2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5E57D-8BB2-4DE6-A553-9FFE57097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800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E8BBC7-4DAC-4AD8-8FEA-84B264928A2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5E57D-8BB2-4DE6-A553-9FFE57097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627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368" y="27432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4953000"/>
            <a:ext cx="4419032" cy="12192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:\Pre-Employment Services\Communications\edited banne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30737" cy="19145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3381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E8BBC7-4DAC-4AD8-8FEA-84B264928A22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5E57D-8BB2-4DE6-A553-9FFE57097EC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4582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096962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49089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E8BBC7-4DAC-4AD8-8FEA-84B264928A22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5E57D-8BB2-4DE6-A553-9FFE57097E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018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E8BBC7-4DAC-4AD8-8FEA-84B264928A22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5E57D-8BB2-4DE6-A553-9FFE57097E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67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028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50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685800" indent="-228600">
              <a:buFont typeface="Calibri" panose="020F0502020204030204" pitchFamily="34" charset="0"/>
              <a:buChar char="–"/>
              <a:defRPr/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171700" indent="-342900"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69228" y="152400"/>
            <a:ext cx="8839200" cy="6540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4" descr="https://intranet/downloads/DARSLogos/DARSBW-logo_web_vertica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70" y="5525584"/>
            <a:ext cx="2099628" cy="11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1291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E8BBC7-4DAC-4AD8-8FEA-84B264928A22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5E57D-8BB2-4DE6-A553-9FFE57097E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3737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4582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>
            <a:lvl1pPr algn="l"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018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E8BBC7-4DAC-4AD8-8FEA-84B264928A22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5E57D-8BB2-4DE6-A553-9FFE57097E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2031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E8BBC7-4DAC-4AD8-8FEA-84B264928A22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5E57D-8BB2-4DE6-A553-9FFE57097E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0890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E8BBC7-4DAC-4AD8-8FEA-84B264928A22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5E57D-8BB2-4DE6-A553-9FFE57097E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973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E8BBC7-4DAC-4AD8-8FEA-84B264928A22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5E57D-8BB2-4DE6-A553-9FFE57097E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5206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E8BBC7-4DAC-4AD8-8FEA-84B264928A22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5E57D-8BB2-4DE6-A553-9FFE57097E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080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978E-864B-4A43-AFAA-6AA0A39BD1BC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B5C9-60AF-4E1C-AA76-C1820AB39A2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69228" y="152400"/>
            <a:ext cx="8839200" cy="6540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978E-864B-4A43-AFAA-6AA0A39BD1BC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B5C9-60AF-4E1C-AA76-C1820AB39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65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978E-864B-4A43-AFAA-6AA0A39BD1BC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B5C9-60AF-4E1C-AA76-C1820AB39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0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978E-864B-4A43-AFAA-6AA0A39BD1BC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B5C9-60AF-4E1C-AA76-C1820AB39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978E-864B-4A43-AFAA-6AA0A39BD1BC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B5C9-60AF-4E1C-AA76-C1820AB39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89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978E-864B-4A43-AFAA-6AA0A39BD1BC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B5C9-60AF-4E1C-AA76-C1820AB39A2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75" y="219403"/>
            <a:ext cx="84582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77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772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023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C978E-864B-4A43-AFAA-6AA0A39BD1BC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9B5C9-60AF-4E1C-AA76-C1820AB39A2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69228" y="152400"/>
            <a:ext cx="8839200" cy="6540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24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69228" y="152400"/>
            <a:ext cx="8839200" cy="6540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4" descr="https://intranet/downloads/DARSLogos/DARSBW-logo_web_vertical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70" y="5525584"/>
            <a:ext cx="2099628" cy="11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39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228" y="152400"/>
            <a:ext cx="8839200" cy="6540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4" descr="https://intranet/downloads/DARSLogos/DARSBW-logo_web_vertical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70" y="5525584"/>
            <a:ext cx="2099628" cy="11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55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dars.org/drs/drsoffices.htm#gsc.tab=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vadsa.org/apps/DocumentRepositoryViewer/fileviewer/1901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adars.org/drs/drsoffices.htm#gsc.tab=0" TargetMode="Externa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0.xml"/><Relationship Id="rId1" Type="http://schemas.openxmlformats.org/officeDocument/2006/relationships/video" Target="https://www.youtube.com/embed/UucSFQw0Aow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Introduction to Pre-ETS &amp; Work Experiences 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Your Name</a:t>
            </a:r>
          </a:p>
          <a:p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1120943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Anybody can refer a student (teacher, case worker, student/family, etc.)</a:t>
            </a:r>
          </a:p>
          <a:p>
            <a:r>
              <a:rPr lang="en-US" sz="2800" dirty="0"/>
              <a:t>Referral goes to the </a:t>
            </a:r>
            <a:r>
              <a:rPr lang="en-US" sz="2800" dirty="0">
                <a:hlinkClick r:id="rId3"/>
              </a:rPr>
              <a:t>local DRS office </a:t>
            </a:r>
            <a:r>
              <a:rPr lang="en-US" sz="2800" dirty="0"/>
              <a:t>&amp; includes the following:</a:t>
            </a:r>
          </a:p>
          <a:p>
            <a:pPr lvl="1"/>
            <a:r>
              <a:rPr lang="en-US" sz="2400" dirty="0">
                <a:hlinkClick r:id="rId4"/>
              </a:rPr>
              <a:t>Pre-ETS Information Release &amp; Consent Form</a:t>
            </a:r>
            <a:endParaRPr lang="en-US" sz="2400" dirty="0"/>
          </a:p>
          <a:p>
            <a:pPr lvl="1"/>
            <a:r>
              <a:rPr lang="en-US" sz="2400" dirty="0"/>
              <a:t>Copy of IEP, 504 accommodation, or other documentation verifying disability &amp; school enrollment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Referring Students for Pre-ETS</a:t>
            </a:r>
          </a:p>
        </p:txBody>
      </p:sp>
      <p:pic>
        <p:nvPicPr>
          <p:cNvPr id="4" name="Picture 2" descr="smartphone camera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29200"/>
            <a:ext cx="1027510" cy="102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6400800" y="5357909"/>
            <a:ext cx="336448" cy="35709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303" y="4630635"/>
            <a:ext cx="1524987" cy="189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38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5000"/>
              </a:lnSpc>
            </a:pPr>
            <a:r>
              <a:rPr lang="en-US" sz="4500" dirty="0"/>
              <a:t>Pre-ETS Summer Work Experiences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4294967295"/>
          </p:nvPr>
        </p:nvSpPr>
        <p:spPr>
          <a:xfrm>
            <a:off x="533400" y="1981200"/>
            <a:ext cx="8229600" cy="3733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A work experience is a unique work-based learning activity that:</a:t>
            </a:r>
          </a:p>
          <a:p>
            <a:pPr lvl="1"/>
            <a:r>
              <a:rPr lang="en-US" dirty="0"/>
              <a:t>Lasts for 3-8 weeks or 120 hours (whichever comes first)</a:t>
            </a:r>
          </a:p>
          <a:p>
            <a:pPr lvl="1"/>
            <a:r>
              <a:rPr lang="en-US" dirty="0"/>
              <a:t>Occurs within a single business</a:t>
            </a:r>
          </a:p>
          <a:p>
            <a:pPr lvl="1"/>
            <a:r>
              <a:rPr lang="en-US" dirty="0"/>
              <a:t>May be supported by a skills trainer</a:t>
            </a:r>
          </a:p>
          <a:p>
            <a:pPr lvl="1"/>
            <a:r>
              <a:rPr lang="en-US" dirty="0"/>
              <a:t>Can be individual or with a group of students</a:t>
            </a:r>
          </a:p>
        </p:txBody>
      </p:sp>
    </p:spTree>
    <p:extLst>
      <p:ext uri="{BB962C8B-B14F-4D97-AF65-F5344CB8AC3E}">
        <p14:creationId xmlns:p14="http://schemas.microsoft.com/office/powerpoint/2010/main" val="3394854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2378C-F211-462A-8D78-119BB9487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 of Work Experiences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48061AA5-A662-41C8-B56A-AC08C590851A}"/>
              </a:ext>
            </a:extLst>
          </p:cNvPr>
          <p:cNvSpPr txBox="1">
            <a:spLocks/>
          </p:cNvSpPr>
          <p:nvPr/>
        </p:nvSpPr>
        <p:spPr>
          <a:xfrm>
            <a:off x="533400" y="1981200"/>
            <a:ext cx="82296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dirty="0"/>
              <a:t>Some businesses where students have had work experiences include:</a:t>
            </a:r>
          </a:p>
          <a:p>
            <a:pPr lvl="1">
              <a:buClrTx/>
            </a:pPr>
            <a:r>
              <a:rPr lang="en-US" dirty="0"/>
              <a:t>County Departments (e.g. Parks &amp; Recreation)</a:t>
            </a:r>
          </a:p>
          <a:p>
            <a:pPr lvl="1">
              <a:buClrTx/>
            </a:pPr>
            <a:r>
              <a:rPr lang="en-US" dirty="0"/>
              <a:t>Museums</a:t>
            </a:r>
          </a:p>
          <a:p>
            <a:pPr lvl="1">
              <a:buClrTx/>
            </a:pPr>
            <a:r>
              <a:rPr lang="en-US" dirty="0"/>
              <a:t>Restaurants</a:t>
            </a:r>
          </a:p>
          <a:p>
            <a:pPr lvl="1">
              <a:buClrTx/>
            </a:pPr>
            <a:r>
              <a:rPr lang="en-US" dirty="0"/>
              <a:t>Retail</a:t>
            </a:r>
          </a:p>
          <a:p>
            <a:pPr lvl="1">
              <a:buClrTx/>
            </a:pPr>
            <a:r>
              <a:rPr lang="en-US" dirty="0"/>
              <a:t>Farming &amp; Agriculture</a:t>
            </a:r>
          </a:p>
          <a:p>
            <a:pPr lvl="1">
              <a:buClrTx/>
            </a:pPr>
            <a:r>
              <a:rPr lang="en-US" dirty="0"/>
              <a:t>Hospitality &amp; Entertainment</a:t>
            </a:r>
          </a:p>
        </p:txBody>
      </p:sp>
    </p:spTree>
    <p:extLst>
      <p:ext uri="{BB962C8B-B14F-4D97-AF65-F5344CB8AC3E}">
        <p14:creationId xmlns:p14="http://schemas.microsoft.com/office/powerpoint/2010/main" val="1995125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9C3DF-88C1-40EB-B82B-4323136ED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the Work Experience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3089639E-A354-437E-82FC-BF9F35EB8FD2}"/>
              </a:ext>
            </a:extLst>
          </p:cNvPr>
          <p:cNvSpPr txBox="1">
            <a:spLocks/>
          </p:cNvSpPr>
          <p:nvPr/>
        </p:nvSpPr>
        <p:spPr>
          <a:xfrm>
            <a:off x="533400" y="1981200"/>
            <a:ext cx="82296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dirty="0"/>
              <a:t>Students participating in a work experience will:</a:t>
            </a:r>
          </a:p>
          <a:p>
            <a:pPr lvl="1">
              <a:buClrTx/>
            </a:pPr>
            <a:r>
              <a:rPr lang="en-US" dirty="0"/>
              <a:t>Explore a career of interest</a:t>
            </a:r>
          </a:p>
          <a:p>
            <a:pPr lvl="1">
              <a:buClrTx/>
            </a:pPr>
            <a:r>
              <a:rPr lang="en-US" dirty="0"/>
              <a:t>Improve their work readiness skills</a:t>
            </a:r>
          </a:p>
          <a:p>
            <a:pPr lvl="1">
              <a:buClrTx/>
            </a:pPr>
            <a:r>
              <a:rPr lang="en-US" dirty="0"/>
              <a:t>Learn specific job-related tasks</a:t>
            </a:r>
          </a:p>
          <a:p>
            <a:pPr lvl="1">
              <a:buClrTx/>
            </a:pPr>
            <a:r>
              <a:rPr lang="en-US" dirty="0"/>
              <a:t>Experience authentic work environments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58EAD6-5BBA-47F4-9758-20DE66E44CA3}"/>
              </a:ext>
            </a:extLst>
          </p:cNvPr>
          <p:cNvSpPr txBox="1"/>
          <p:nvPr/>
        </p:nvSpPr>
        <p:spPr>
          <a:xfrm>
            <a:off x="2362200" y="5715000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ctr">
              <a:buClrTx/>
              <a:buNone/>
            </a:pPr>
            <a:r>
              <a:rPr lang="en-US" sz="1600" dirty="0"/>
              <a:t>Goal of a Pre-ETS work experience </a:t>
            </a:r>
            <a:r>
              <a:rPr lang="en-US" sz="1600" u="sng" dirty="0"/>
              <a:t>IS NOT</a:t>
            </a:r>
            <a:r>
              <a:rPr lang="en-US" sz="1600" dirty="0"/>
              <a:t> to obtain permanent paid employment!</a:t>
            </a:r>
          </a:p>
        </p:txBody>
      </p:sp>
    </p:spTree>
    <p:extLst>
      <p:ext uri="{BB962C8B-B14F-4D97-AF65-F5344CB8AC3E}">
        <p14:creationId xmlns:p14="http://schemas.microsoft.com/office/powerpoint/2010/main" val="2267808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DFE55-A9FA-44A1-89BE-B9077D943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Expectations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8500A5AD-FDB0-45BA-9D5D-2AEB9F378B59}"/>
              </a:ext>
            </a:extLst>
          </p:cNvPr>
          <p:cNvSpPr txBox="1">
            <a:spLocks/>
          </p:cNvSpPr>
          <p:nvPr/>
        </p:nvSpPr>
        <p:spPr>
          <a:xfrm>
            <a:off x="533400" y="1981200"/>
            <a:ext cx="82296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dirty="0"/>
              <a:t>Students participating in a work experience must:</a:t>
            </a:r>
          </a:p>
          <a:p>
            <a:pPr lvl="1">
              <a:buClrTx/>
            </a:pPr>
            <a:r>
              <a:rPr lang="en-US" dirty="0"/>
              <a:t>Arrive at work experience site as scheduled</a:t>
            </a:r>
          </a:p>
          <a:p>
            <a:pPr lvl="1">
              <a:buClrTx/>
            </a:pPr>
            <a:r>
              <a:rPr lang="en-US" dirty="0"/>
              <a:t>Follow business rules and policies</a:t>
            </a:r>
          </a:p>
          <a:p>
            <a:pPr lvl="1">
              <a:buClrTx/>
            </a:pPr>
            <a:r>
              <a:rPr lang="en-US" dirty="0"/>
              <a:t>Perform duties as assigned</a:t>
            </a:r>
          </a:p>
          <a:p>
            <a:pPr lvl="1">
              <a:buClrTx/>
            </a:pPr>
            <a:r>
              <a:rPr lang="en-US" dirty="0"/>
              <a:t>Communicate work experience-related problems to their business supervisor/mentor, DARS counselor, and skills trainer (when one is assigned)</a:t>
            </a:r>
          </a:p>
        </p:txBody>
      </p:sp>
    </p:spTree>
    <p:extLst>
      <p:ext uri="{BB962C8B-B14F-4D97-AF65-F5344CB8AC3E}">
        <p14:creationId xmlns:p14="http://schemas.microsoft.com/office/powerpoint/2010/main" val="1468936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6CB51-62D1-4049-AD2E-72635F307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Skills Trainer Role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AA6C1766-3FD1-4159-8E7F-46921B5D3C1E}"/>
              </a:ext>
            </a:extLst>
          </p:cNvPr>
          <p:cNvSpPr txBox="1">
            <a:spLocks/>
          </p:cNvSpPr>
          <p:nvPr/>
        </p:nvSpPr>
        <p:spPr>
          <a:xfrm>
            <a:off x="533400" y="1981200"/>
            <a:ext cx="82296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dirty="0"/>
              <a:t>When assigned to support a student in a Pre-ETS work experience, the skills trainer may:</a:t>
            </a:r>
          </a:p>
          <a:p>
            <a:pPr lvl="1">
              <a:buClrTx/>
            </a:pPr>
            <a:r>
              <a:rPr lang="en-US" dirty="0"/>
              <a:t>Help to identify a work experience site based upon student’s strengths, preferences, interests and needs</a:t>
            </a:r>
          </a:p>
          <a:p>
            <a:pPr lvl="1">
              <a:buClrTx/>
            </a:pPr>
            <a:r>
              <a:rPr lang="en-US" dirty="0"/>
              <a:t>Foster natural supports and independence</a:t>
            </a:r>
          </a:p>
          <a:p>
            <a:pPr lvl="1">
              <a:buClrTx/>
            </a:pPr>
            <a:r>
              <a:rPr lang="en-US" dirty="0"/>
              <a:t>Teach assigned tasks and expectations</a:t>
            </a:r>
          </a:p>
          <a:p>
            <a:pPr lvl="1">
              <a:buClrTx/>
            </a:pPr>
            <a:r>
              <a:rPr lang="en-US" dirty="0"/>
              <a:t>Reinforce work readiness skills (e.g. soft skills)</a:t>
            </a:r>
          </a:p>
          <a:p>
            <a:pPr lvl="1">
              <a:buClrTx/>
            </a:pPr>
            <a:r>
              <a:rPr lang="en-US" dirty="0"/>
              <a:t>Communicate and problem-solve with student and supervisor/mentor</a:t>
            </a:r>
          </a:p>
        </p:txBody>
      </p:sp>
    </p:spTree>
    <p:extLst>
      <p:ext uri="{BB962C8B-B14F-4D97-AF65-F5344CB8AC3E}">
        <p14:creationId xmlns:p14="http://schemas.microsoft.com/office/powerpoint/2010/main" val="587925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5000"/>
              </a:lnSpc>
            </a:pPr>
            <a:r>
              <a:rPr lang="en-US" sz="4500" dirty="0"/>
              <a:t>Steps to Participate in WE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4294967295"/>
          </p:nvPr>
        </p:nvSpPr>
        <p:spPr>
          <a:xfrm>
            <a:off x="533400" y="1981200"/>
            <a:ext cx="8229600" cy="37338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en-US" dirty="0"/>
              <a:t>For a student to participate in a Pre-ETS Work Experience (WE), they must: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Have an open case with their </a:t>
            </a:r>
            <a:r>
              <a:rPr lang="en-US" sz="2800" dirty="0">
                <a:hlinkClick r:id="rId2"/>
              </a:rPr>
              <a:t>local DRS office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Share with DARS Counselor their interest in WE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Complete the Student Work Experience Information Form together with DARS counselor</a:t>
            </a:r>
          </a:p>
          <a:p>
            <a:pPr marL="1371600" lvl="2" indent="-514350"/>
            <a:r>
              <a:rPr lang="en-US" dirty="0"/>
              <a:t>If in need of a skills trainer, student must be referred by the DARS Counselor to an approved Pre-ETS vendor</a:t>
            </a:r>
          </a:p>
          <a:p>
            <a:pPr marL="1371600" lvl="2" indent="-514350"/>
            <a:r>
              <a:rPr lang="en-US" dirty="0"/>
              <a:t>If no skills trainer is needed, student will work with DARS Staff to find and get placed in a work experience opportunity.</a:t>
            </a: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670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DARS Pre-ETS 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1" y="2057401"/>
            <a:ext cx="8229600" cy="35814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/>
              <a:t>Your Name</a:t>
            </a:r>
          </a:p>
          <a:p>
            <a:pPr marL="0" indent="0" algn="ctr">
              <a:buNone/>
            </a:pPr>
            <a:r>
              <a:rPr lang="en-US" dirty="0"/>
              <a:t>Your Title</a:t>
            </a:r>
          </a:p>
          <a:p>
            <a:pPr marL="0" indent="0" algn="ctr">
              <a:buNone/>
            </a:pPr>
            <a:r>
              <a:rPr lang="en-US" dirty="0"/>
              <a:t>Your email address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Your Manager’s Name</a:t>
            </a:r>
          </a:p>
          <a:p>
            <a:pPr marL="0" indent="0" algn="ctr">
              <a:buNone/>
            </a:pPr>
            <a:r>
              <a:rPr lang="en-US" dirty="0"/>
              <a:t>Your Manager’s Title</a:t>
            </a:r>
          </a:p>
          <a:p>
            <a:pPr marL="0" indent="0" algn="ctr">
              <a:buNone/>
            </a:pPr>
            <a:r>
              <a:rPr lang="en-US" dirty="0"/>
              <a:t>Your manager’s email address</a:t>
            </a:r>
          </a:p>
          <a:p>
            <a:pPr marL="0" indent="0" algn="ctr">
              <a:buNone/>
            </a:pP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62101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795ED-2E01-44D9-9C35-AA2941CC8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Goals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127783DC-C202-4DD1-BEA8-8F02F3DF9129}"/>
              </a:ext>
            </a:extLst>
          </p:cNvPr>
          <p:cNvSpPr txBox="1">
            <a:spLocks/>
          </p:cNvSpPr>
          <p:nvPr/>
        </p:nvSpPr>
        <p:spPr>
          <a:xfrm>
            <a:off x="381000" y="1828800"/>
            <a:ext cx="8763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Tx/>
            </a:pPr>
            <a:r>
              <a:rPr lang="en-US" sz="3500" dirty="0"/>
              <a:t>Introduce Pre-Employment Transition Services (Pre-ETS)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</a:pPr>
            <a:r>
              <a:rPr lang="en-US" sz="3500" dirty="0"/>
              <a:t>Describe Pre-ETS Work Experiences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</a:pPr>
            <a:r>
              <a:rPr lang="en-US" sz="3500" dirty="0"/>
              <a:t>Answer questions and provide next steps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194828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DARS Pre-ETS Video</a:t>
            </a:r>
          </a:p>
        </p:txBody>
      </p:sp>
      <p:pic>
        <p:nvPicPr>
          <p:cNvPr id="6" name="UucSFQw0Aow"/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4800" y="1905000"/>
            <a:ext cx="86106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30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39624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700" dirty="0"/>
              <a:t>A state agency with a Vocational Rehabilitation (VR) program that assists people with disabilities with career exploration, job-seeking and job-keeping services.</a:t>
            </a:r>
          </a:p>
          <a:p>
            <a:pPr>
              <a:spcAft>
                <a:spcPts val="1200"/>
              </a:spcAft>
            </a:pPr>
            <a:r>
              <a:rPr lang="en-US" sz="2700" dirty="0"/>
              <a:t>Committed to ensuring individuals with disabilities have opportunities to compete for and enjoy high quality employment </a:t>
            </a:r>
          </a:p>
          <a:p>
            <a:pPr>
              <a:spcAft>
                <a:spcPts val="1200"/>
              </a:spcAft>
            </a:pPr>
            <a:r>
              <a:rPr lang="en-US" sz="2700" dirty="0"/>
              <a:t>Services include assistance to Students With Disabilities (SWDs)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4200"/>
              </a:lnSpc>
            </a:pPr>
            <a:r>
              <a:rPr lang="en-US" dirty="0"/>
              <a:t>Virginia Department for Aging and Rehabilitative Services (DARS)</a:t>
            </a:r>
          </a:p>
        </p:txBody>
      </p:sp>
    </p:spTree>
    <p:extLst>
      <p:ext uri="{BB962C8B-B14F-4D97-AF65-F5344CB8AC3E}">
        <p14:creationId xmlns:p14="http://schemas.microsoft.com/office/powerpoint/2010/main" val="102267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DARS offers two sets of services to Students With Disabilities (SWDs)</a:t>
            </a:r>
          </a:p>
          <a:p>
            <a:pPr lvl="1"/>
            <a:r>
              <a:rPr lang="en-US" dirty="0"/>
              <a:t>Pre-Employment Transition Services (Pre-ETS)</a:t>
            </a:r>
          </a:p>
          <a:p>
            <a:pPr lvl="2"/>
            <a:r>
              <a:rPr lang="en-US" dirty="0"/>
              <a:t>Do </a:t>
            </a:r>
            <a:r>
              <a:rPr lang="en-US" u="sng" dirty="0"/>
              <a:t>not</a:t>
            </a:r>
            <a:r>
              <a:rPr lang="en-US" dirty="0"/>
              <a:t> require an eligibility determination.</a:t>
            </a:r>
          </a:p>
          <a:p>
            <a:pPr lvl="1"/>
            <a:r>
              <a:rPr lang="en-US" dirty="0"/>
              <a:t>Vocational Rehabilitation (VR) services</a:t>
            </a:r>
          </a:p>
          <a:p>
            <a:pPr lvl="2"/>
            <a:r>
              <a:rPr lang="en-US" dirty="0"/>
              <a:t>Do require an eligibility determination.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DARS Services for Students</a:t>
            </a:r>
          </a:p>
        </p:txBody>
      </p:sp>
    </p:spTree>
    <p:extLst>
      <p:ext uri="{BB962C8B-B14F-4D97-AF65-F5344CB8AC3E}">
        <p14:creationId xmlns:p14="http://schemas.microsoft.com/office/powerpoint/2010/main" val="2769692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A SWD is:</a:t>
            </a:r>
          </a:p>
          <a:p>
            <a:pPr lvl="1"/>
            <a:r>
              <a:rPr lang="en-US" sz="2400" dirty="0"/>
              <a:t>ages 14 to 21 (22 if birthday is during school year); </a:t>
            </a:r>
          </a:p>
          <a:p>
            <a:pPr lvl="1"/>
            <a:r>
              <a:rPr lang="en-US" sz="2400" dirty="0"/>
              <a:t>in a secondary, post-secondary or other recognized education program; </a:t>
            </a:r>
            <a:r>
              <a:rPr lang="en-US" sz="2400" u="sng" dirty="0"/>
              <a:t>and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an individual with a documented disability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4200"/>
              </a:lnSpc>
            </a:pPr>
            <a:r>
              <a:rPr lang="en-US" dirty="0"/>
              <a:t>Pre-ETS for Students with Disabilities (SWDs)</a:t>
            </a:r>
          </a:p>
        </p:txBody>
      </p:sp>
    </p:spTree>
    <p:extLst>
      <p:ext uri="{BB962C8B-B14F-4D97-AF65-F5344CB8AC3E}">
        <p14:creationId xmlns:p14="http://schemas.microsoft.com/office/powerpoint/2010/main" val="1247465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267200"/>
          </a:xfrm>
        </p:spPr>
        <p:txBody>
          <a:bodyPr>
            <a:normAutofit/>
          </a:bodyPr>
          <a:lstStyle/>
          <a:p>
            <a:pPr marL="3429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Designed to:</a:t>
            </a:r>
          </a:p>
          <a:p>
            <a:pPr marL="742950" lvl="2" indent="-34290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US" dirty="0"/>
              <a:t>Encourage and support initial career exploration; </a:t>
            </a:r>
          </a:p>
          <a:p>
            <a:pPr marL="742950" lvl="2" indent="-34290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US" dirty="0"/>
              <a:t>Enrich transition planning and services available to prepare students for successful careers and adult life; and  </a:t>
            </a:r>
          </a:p>
          <a:p>
            <a:pPr marL="742950" lvl="2" indent="-342900">
              <a:spcAft>
                <a:spcPts val="1200"/>
              </a:spcAft>
              <a:buFont typeface="Calibri" panose="020F0502020204030204" pitchFamily="34" charset="0"/>
              <a:buChar char="–"/>
            </a:pPr>
            <a:r>
              <a:rPr lang="en-US" dirty="0"/>
              <a:t>Empower students to maximize their employment and personal and financial independence.</a:t>
            </a:r>
          </a:p>
          <a:p>
            <a:pPr marL="0" lvl="1" indent="0">
              <a:spcAft>
                <a:spcPts val="1200"/>
              </a:spcAft>
              <a:buNone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Pre-Employment Transition Services</a:t>
            </a:r>
          </a:p>
        </p:txBody>
      </p:sp>
    </p:spTree>
    <p:extLst>
      <p:ext uri="{BB962C8B-B14F-4D97-AF65-F5344CB8AC3E}">
        <p14:creationId xmlns:p14="http://schemas.microsoft.com/office/powerpoint/2010/main" val="1923076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en-US" sz="2800" dirty="0">
                <a:sym typeface="Wingdings" panose="05000000000000000000" pitchFamily="2" charset="2"/>
              </a:rPr>
              <a:t>Begin general (mostly group-based) and become more individualized</a:t>
            </a:r>
          </a:p>
          <a:p>
            <a:pPr>
              <a:spcAft>
                <a:spcPts val="1200"/>
              </a:spcAft>
            </a:pPr>
            <a:r>
              <a:rPr lang="en-US" sz="2800" u="sng" dirty="0"/>
              <a:t>May</a:t>
            </a:r>
            <a:r>
              <a:rPr lang="en-US" sz="2800" dirty="0"/>
              <a:t> lead to interests that can be further explored through Vocational Rehabilitation (VR) services</a:t>
            </a:r>
          </a:p>
          <a:p>
            <a:pPr lvl="0"/>
            <a:r>
              <a:rPr lang="en-US" sz="2800" dirty="0"/>
              <a:t>Provided at no cost to participants</a:t>
            </a:r>
          </a:p>
          <a:p>
            <a:pPr lvl="0"/>
            <a:r>
              <a:rPr lang="en-US" sz="2800" dirty="0"/>
              <a:t>May be provided virtually or in person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Pre-Employment Transition Services</a:t>
            </a:r>
          </a:p>
        </p:txBody>
      </p:sp>
    </p:spTree>
    <p:extLst>
      <p:ext uri="{BB962C8B-B14F-4D97-AF65-F5344CB8AC3E}">
        <p14:creationId xmlns:p14="http://schemas.microsoft.com/office/powerpoint/2010/main" val="3316114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 descr="Five Pre-ETS listed with an explanation of how the service supports students with disabilities" title="Pre-ETS Category and how the service supports students with disabilitie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548517"/>
              </p:ext>
            </p:extLst>
          </p:nvPr>
        </p:nvGraphicFramePr>
        <p:xfrm>
          <a:off x="228600" y="304800"/>
          <a:ext cx="8686800" cy="620268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5336">
                <a:tc>
                  <a:txBody>
                    <a:bodyPr/>
                    <a:lstStyle/>
                    <a:p>
                      <a:r>
                        <a:rPr lang="en-US" sz="2800" dirty="0"/>
                        <a:t>The 5 Pre-ETS</a:t>
                      </a:r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Supports SWDs</a:t>
                      </a:r>
                      <a:r>
                        <a:rPr lang="en-US" sz="2800" baseline="0" dirty="0"/>
                        <a:t> to...</a:t>
                      </a:r>
                      <a:endParaRPr lang="en-US" sz="2800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8006">
                <a:tc>
                  <a:txBody>
                    <a:bodyPr/>
                    <a:lstStyle/>
                    <a:p>
                      <a:r>
                        <a:rPr lang="en-US" b="1" dirty="0"/>
                        <a:t>1. Job Exploration Counseling (JEC)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Learn about career pathways,</a:t>
                      </a:r>
                      <a:r>
                        <a:rPr lang="en-US" baseline="0" dirty="0"/>
                        <a:t> in-demand industries and occupations, the labor market and their career interests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6516">
                <a:tc>
                  <a:txBody>
                    <a:bodyPr/>
                    <a:lstStyle/>
                    <a:p>
                      <a:r>
                        <a:rPr lang="en-US" b="1" dirty="0"/>
                        <a:t>2. Work-based Learning (WBL)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1200"/>
                        </a:spcAft>
                      </a:pPr>
                      <a:r>
                        <a:rPr lang="en-US" dirty="0"/>
                        <a:t>Further explore the world of work and various occupations and career pathways and have opportunities to practice and improve workplace skills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6610">
                <a:tc>
                  <a:txBody>
                    <a:bodyPr/>
                    <a:lstStyle/>
                    <a:p>
                      <a:r>
                        <a:rPr lang="en-US" b="1" dirty="0"/>
                        <a:t>3. Counseling on Postsecondary Education/Training Options (CPSET)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1200"/>
                        </a:spcAft>
                      </a:pPr>
                      <a:r>
                        <a:rPr lang="en-US" dirty="0"/>
                        <a:t>Develop awareness of the range of postsecondary educational and occupational training opportunities and</a:t>
                      </a:r>
                      <a:r>
                        <a:rPr lang="en-US" baseline="0" dirty="0"/>
                        <a:t> u</a:t>
                      </a:r>
                      <a:r>
                        <a:rPr lang="en-US" dirty="0"/>
                        <a:t>nderstand and take a career pathways approach to employment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4243">
                <a:tc>
                  <a:txBody>
                    <a:bodyPr/>
                    <a:lstStyle/>
                    <a:p>
                      <a:r>
                        <a:rPr lang="en-US" b="1" dirty="0"/>
                        <a:t>4. Workplace Readiness Training (WRT)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1200"/>
                        </a:spcAft>
                      </a:pPr>
                      <a:r>
                        <a:rPr lang="en-US" dirty="0"/>
                        <a:t>Develop independent living skills and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employers commonly seek from most employees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1970">
                <a:tc>
                  <a:txBody>
                    <a:bodyPr/>
                    <a:lstStyle/>
                    <a:p>
                      <a:r>
                        <a:rPr lang="en-US" b="1" dirty="0"/>
                        <a:t>5. Instruction in Self-Advocacy (ISA)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/>
                        <a:t>Develop communication,</a:t>
                      </a:r>
                      <a:r>
                        <a:rPr lang="en-US" baseline="0" dirty="0"/>
                        <a:t> d</a:t>
                      </a:r>
                      <a:r>
                        <a:rPr lang="en-US" dirty="0"/>
                        <a:t>ecision-making; and</a:t>
                      </a:r>
                      <a:r>
                        <a:rPr lang="en-US" baseline="0" dirty="0"/>
                        <a:t> s</a:t>
                      </a:r>
                      <a:r>
                        <a:rPr lang="en-US" dirty="0"/>
                        <a:t>elf-determination skills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598159"/>
      </p:ext>
    </p:extLst>
  </p:cSld>
  <p:clrMapOvr>
    <a:masterClrMapping/>
  </p:clrMapOvr>
</p:sld>
</file>

<file path=ppt/theme/theme1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ETS">
      <a:majorFont>
        <a:latin typeface="Haettenschweiler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THEME- PreETS with graphics</Template>
  <TotalTime>3372</TotalTime>
  <Words>913</Words>
  <Application>Microsoft Office PowerPoint</Application>
  <PresentationFormat>On-screen Show (4:3)</PresentationFormat>
  <Paragraphs>116</Paragraphs>
  <Slides>17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Courier New</vt:lpstr>
      <vt:lpstr>Calibri</vt:lpstr>
      <vt:lpstr>Haettenschweiler</vt:lpstr>
      <vt:lpstr>Arial</vt:lpstr>
      <vt:lpstr>Wingdings</vt:lpstr>
      <vt:lpstr>7_Custom Design</vt:lpstr>
      <vt:lpstr>1_Custom Design</vt:lpstr>
      <vt:lpstr>Custom Design</vt:lpstr>
      <vt:lpstr>2_Custom Design</vt:lpstr>
      <vt:lpstr>Introduction to Pre-ETS &amp; Work Experiences </vt:lpstr>
      <vt:lpstr>Presentation Goals</vt:lpstr>
      <vt:lpstr>DARS Pre-ETS Video</vt:lpstr>
      <vt:lpstr>Virginia Department for Aging and Rehabilitative Services (DARS)</vt:lpstr>
      <vt:lpstr>DARS Services for Students</vt:lpstr>
      <vt:lpstr>Pre-ETS for Students with Disabilities (SWDs)</vt:lpstr>
      <vt:lpstr>Pre-Employment Transition Services</vt:lpstr>
      <vt:lpstr>Pre-Employment Transition Services</vt:lpstr>
      <vt:lpstr>PowerPoint Presentation</vt:lpstr>
      <vt:lpstr>Referring Students for Pre-ETS</vt:lpstr>
      <vt:lpstr>Pre-ETS Summer Work Experiences</vt:lpstr>
      <vt:lpstr>Examples of Work Experiences</vt:lpstr>
      <vt:lpstr>Goals of the Work Experience</vt:lpstr>
      <vt:lpstr>Student Expectations</vt:lpstr>
      <vt:lpstr>Skills Trainer Role</vt:lpstr>
      <vt:lpstr>Steps to Participate in WE</vt:lpstr>
      <vt:lpstr>DARS Pre-ETS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WIOA and Students</dc:title>
  <dc:creator>Stehle, Jessica (DARS)</dc:creator>
  <cp:lastModifiedBy>Kurylowski, Martin (DARS)</cp:lastModifiedBy>
  <cp:revision>166</cp:revision>
  <dcterms:modified xsi:type="dcterms:W3CDTF">2023-02-23T18:14:52Z</dcterms:modified>
</cp:coreProperties>
</file>