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1" r:id="rId10"/>
    <p:sldId id="267" r:id="rId11"/>
    <p:sldId id="268" r:id="rId12"/>
    <p:sldId id="269" r:id="rId13"/>
    <p:sldId id="270" r:id="rId14"/>
    <p:sldId id="271" r:id="rId15"/>
    <p:sldId id="272" r:id="rId16"/>
    <p:sldId id="276" r:id="rId17"/>
    <p:sldId id="273" r:id="rId18"/>
    <p:sldId id="274" r:id="rId19"/>
    <p:sldId id="275" r:id="rId20"/>
    <p:sldId id="278" r:id="rId21"/>
    <p:sldId id="280" r:id="rId22"/>
    <p:sldId id="277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44E"/>
    <a:srgbClr val="F1ED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>
        <p:scale>
          <a:sx n="73" d="100"/>
          <a:sy n="73" d="100"/>
        </p:scale>
        <p:origin x="-330" y="-8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2B30-3442-4052-8992-00AF9EB9C06D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649F-519F-4BAE-B481-36E9CBB08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51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2B30-3442-4052-8992-00AF9EB9C06D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649F-519F-4BAE-B481-36E9CBB08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1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2B30-3442-4052-8992-00AF9EB9C06D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649F-519F-4BAE-B481-36E9CBB08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79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2B30-3442-4052-8992-00AF9EB9C06D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649F-519F-4BAE-B481-36E9CBB0800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368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2B30-3442-4052-8992-00AF9EB9C06D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649F-519F-4BAE-B481-36E9CBB08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622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2B30-3442-4052-8992-00AF9EB9C06D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649F-519F-4BAE-B481-36E9CBB08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24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2B30-3442-4052-8992-00AF9EB9C06D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649F-519F-4BAE-B481-36E9CBB08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022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2B30-3442-4052-8992-00AF9EB9C06D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649F-519F-4BAE-B481-36E9CBB08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67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2B30-3442-4052-8992-00AF9EB9C06D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649F-519F-4BAE-B481-36E9CBB08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05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2B30-3442-4052-8992-00AF9EB9C06D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649F-519F-4BAE-B481-36E9CBB08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7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2B30-3442-4052-8992-00AF9EB9C06D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649F-519F-4BAE-B481-36E9CBB08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3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2B30-3442-4052-8992-00AF9EB9C06D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649F-519F-4BAE-B481-36E9CBB08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9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2B30-3442-4052-8992-00AF9EB9C06D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649F-519F-4BAE-B481-36E9CBB08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77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2B30-3442-4052-8992-00AF9EB9C06D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649F-519F-4BAE-B481-36E9CBB08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06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2B30-3442-4052-8992-00AF9EB9C06D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649F-519F-4BAE-B481-36E9CBB08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2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2B30-3442-4052-8992-00AF9EB9C06D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649F-519F-4BAE-B481-36E9CBB08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03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2B30-3442-4052-8992-00AF9EB9C06D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649F-519F-4BAE-B481-36E9CBB08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01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7B582B30-3442-4052-8992-00AF9EB9C06D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D3D649F-519F-4BAE-B481-36E9CBB08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317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312340"/>
            <a:ext cx="9440034" cy="1828801"/>
          </a:xfrm>
        </p:spPr>
        <p:txBody>
          <a:bodyPr>
            <a:normAutofit/>
          </a:bodyPr>
          <a:lstStyle/>
          <a:p>
            <a:r>
              <a:rPr lang="en-US" sz="9600" b="1" dirty="0" smtClean="0">
                <a:solidFill>
                  <a:srgbClr val="F1ED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ABLE</a:t>
            </a:r>
            <a:endParaRPr lang="en-US" sz="9600" b="1" dirty="0">
              <a:solidFill>
                <a:srgbClr val="F1ED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9906" y="3589375"/>
            <a:ext cx="9770821" cy="1049867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Advocates Building Livable Environments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October, 2013 through March, 2015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08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6031" y="575353"/>
            <a:ext cx="78802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E8F4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Clarifying the data:</a:t>
            </a:r>
            <a:endParaRPr lang="en-US" sz="5400" dirty="0">
              <a:solidFill>
                <a:srgbClr val="E8F4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4802" y="2106203"/>
            <a:ext cx="1103444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Follow-up interviews with selected building inspections professionals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“What are your particular challenges with accessibility standards?”</a:t>
            </a:r>
          </a:p>
          <a:p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“What are the most frequent accessibility issues that you address?”</a:t>
            </a:r>
          </a:p>
          <a:p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“What would make your job easier?”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Survey of available resource and training materials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05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337" y="554804"/>
            <a:ext cx="11815281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E8F4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Required key design elements:</a:t>
            </a:r>
          </a:p>
          <a:p>
            <a:endParaRPr lang="en-US" sz="1400" dirty="0" smtClean="0">
              <a:solidFill>
                <a:srgbClr val="E8F4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Ease of use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Relevance of material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Explanatory comments and analysis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Simultaneous viewing and comparison of all three codes/standards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Online presence and ease of broad dissemination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Capability of expansion and revision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rgbClr val="E8F4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Developmental issues:</a:t>
            </a:r>
          </a:p>
          <a:p>
            <a:endParaRPr lang="en-US" sz="1400" dirty="0" smtClean="0">
              <a:solidFill>
                <a:srgbClr val="E8F4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No similar document existed in the literature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Scope was restricted to 12 topics of high concern</a:t>
            </a:r>
          </a:p>
        </p:txBody>
      </p:sp>
    </p:spTree>
    <p:extLst>
      <p:ext uri="{BB962C8B-B14F-4D97-AF65-F5344CB8AC3E}">
        <p14:creationId xmlns:p14="http://schemas.microsoft.com/office/powerpoint/2010/main" val="109060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26032" y="-82194"/>
            <a:ext cx="125310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E8F4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Development of the </a:t>
            </a:r>
          </a:p>
          <a:p>
            <a:pPr algn="ctr"/>
            <a:r>
              <a:rPr lang="en-US" sz="4400" i="1" dirty="0" smtClean="0">
                <a:solidFill>
                  <a:srgbClr val="E8F4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“Accessibility Reference Manual </a:t>
            </a:r>
          </a:p>
          <a:p>
            <a:pPr algn="ctr"/>
            <a:r>
              <a:rPr lang="en-US" sz="4400" i="1" dirty="0" smtClean="0">
                <a:solidFill>
                  <a:srgbClr val="E8F4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Virginia Building Professionals”</a:t>
            </a:r>
            <a:endParaRPr lang="en-US" sz="4400" i="1" dirty="0">
              <a:solidFill>
                <a:srgbClr val="E8F4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818" y="2041464"/>
            <a:ext cx="5385281" cy="472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1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7031" t="18938" r="13562" b="14063"/>
          <a:stretch/>
        </p:blipFill>
        <p:spPr>
          <a:xfrm rot="234036">
            <a:off x="5773815" y="356924"/>
            <a:ext cx="5414481" cy="41302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7077" t="18797" r="13561" b="14183"/>
          <a:stretch/>
        </p:blipFill>
        <p:spPr>
          <a:xfrm rot="999140">
            <a:off x="6194017" y="1876479"/>
            <a:ext cx="5435029" cy="41507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7229" t="19903" r="14285" b="13913"/>
          <a:stretch/>
        </p:blipFill>
        <p:spPr>
          <a:xfrm rot="20685274">
            <a:off x="574606" y="1340416"/>
            <a:ext cx="5044612" cy="38733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37356" t="19259" r="13713" b="14272"/>
          <a:stretch/>
        </p:blipFill>
        <p:spPr>
          <a:xfrm>
            <a:off x="2151689" y="2719596"/>
            <a:ext cx="5095982" cy="38939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4112" y="297951"/>
            <a:ext cx="5013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E8F4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Building blocks…</a:t>
            </a:r>
            <a:endParaRPr lang="en-US" sz="3600" dirty="0">
              <a:solidFill>
                <a:srgbClr val="E8F4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18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8121" y="0"/>
            <a:ext cx="5537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E8F4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Flash </a:t>
            </a:r>
            <a:r>
              <a:rPr lang="en-US" sz="5400" dirty="0">
                <a:solidFill>
                  <a:srgbClr val="E8F4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5400" dirty="0" smtClean="0">
                <a:solidFill>
                  <a:srgbClr val="E8F4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rives</a:t>
            </a:r>
            <a:endParaRPr lang="en-US" sz="5400" dirty="0">
              <a:solidFill>
                <a:srgbClr val="E8F4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89" y="970909"/>
            <a:ext cx="7322049" cy="54915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36176" y="1360854"/>
            <a:ext cx="477911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Contents:</a:t>
            </a:r>
          </a:p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“Accessibility Reference Manual”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PDF format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ICC 1111.1-2009 (AINSI)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Fair Housing Design Manual (Parts 1 &amp; 2)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2010 ADA standards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85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2207" y="1058239"/>
            <a:ext cx="11548153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E8F4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Training of “Chokepoint” Advocates: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Review and examination of the three codes/standards</a:t>
            </a:r>
          </a:p>
          <a:p>
            <a:pPr marL="457200" indent="-457200"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Explanation and examination of the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“Accessibility Reference Manual”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flash drives</a:t>
            </a:r>
          </a:p>
          <a:p>
            <a:pPr marL="457200" indent="-457200"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Explanation of goals of the “chokepoint” advocacy initiative</a:t>
            </a:r>
          </a:p>
          <a:p>
            <a:pPr marL="457200" indent="-457200"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of tactics for interaction with building inspections officials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48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71" y="1768993"/>
            <a:ext cx="11743140" cy="49164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5642" y="0"/>
            <a:ext cx="1206871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E8F4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ABLE’s choke point advocacy initiative:</a:t>
            </a:r>
          </a:p>
          <a:p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35693" y="691775"/>
            <a:ext cx="121400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 CIL advocates trained 277 Virginia building code officials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138 jurisdictions in six weeks </a:t>
            </a:r>
          </a:p>
        </p:txBody>
      </p:sp>
    </p:spTree>
    <p:extLst>
      <p:ext uri="{BB962C8B-B14F-4D97-AF65-F5344CB8AC3E}">
        <p14:creationId xmlns:p14="http://schemas.microsoft.com/office/powerpoint/2010/main" val="262384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467" y="328773"/>
            <a:ext cx="12099533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E8F4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Elements in Training </a:t>
            </a:r>
          </a:p>
          <a:p>
            <a:pPr algn="ctr"/>
            <a:r>
              <a:rPr lang="en-US" sz="4400" dirty="0" smtClean="0">
                <a:solidFill>
                  <a:srgbClr val="E8F4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Building Inspections Officials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Initial introductory letter and explanation of the project (138 jurisdictions)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Follow-up phone communication to make training appointment (at convenience of building inspection officials)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Emphasis on “making job easier” for building inspections personnel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Explanation and distribution of the material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(“Access Reference Manual”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the flash drive)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Review of ADA and universal design principles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 of legal exposure for local jurisdiction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 of CIL network as a resource for the building inspections operations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 of particular accessibility issues and interests of the jurisdiction</a:t>
            </a:r>
          </a:p>
        </p:txBody>
      </p:sp>
    </p:spTree>
    <p:extLst>
      <p:ext uri="{BB962C8B-B14F-4D97-AF65-F5344CB8AC3E}">
        <p14:creationId xmlns:p14="http://schemas.microsoft.com/office/powerpoint/2010/main" val="245345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8368" y="852756"/>
            <a:ext cx="1125020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E8F4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Training of </a:t>
            </a:r>
            <a:r>
              <a:rPr lang="en-US" sz="4400" dirty="0" smtClean="0">
                <a:solidFill>
                  <a:srgbClr val="E8F4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Building Professionals:</a:t>
            </a:r>
            <a:endParaRPr lang="en-US" sz="4400" dirty="0">
              <a:solidFill>
                <a:srgbClr val="E8F4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Explanation of the key issue:  confusion over the differences in the three codes/standards</a:t>
            </a:r>
          </a:p>
          <a:p>
            <a:pPr marL="457200" indent="-457200"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Review and examination of the three codes/standards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Explanation and examination of the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“Accessibility Reference Manual”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flash drives</a:t>
            </a:r>
          </a:p>
          <a:p>
            <a:pPr marL="457200" indent="-457200"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of the CIL advocacy and expertise network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 and answers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09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8368" y="1859623"/>
            <a:ext cx="1185637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900" dirty="0" smtClean="0">
                <a:solidFill>
                  <a:srgbClr val="E8F4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7900" dirty="0">
                <a:solidFill>
                  <a:srgbClr val="E8F4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Update</a:t>
            </a:r>
            <a:r>
              <a:rPr lang="en-US" sz="7900" dirty="0" smtClean="0">
                <a:solidFill>
                  <a:srgbClr val="E8F4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Evaluation</a:t>
            </a:r>
            <a:r>
              <a:rPr lang="en-US" sz="7900" dirty="0">
                <a:solidFill>
                  <a:srgbClr val="E8F4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7900" dirty="0" smtClean="0">
                <a:solidFill>
                  <a:srgbClr val="E8F4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Plans</a:t>
            </a:r>
            <a:endParaRPr lang="en-US" sz="7900" dirty="0">
              <a:solidFill>
                <a:srgbClr val="E8F4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25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197" y="2034553"/>
            <a:ext cx="11878235" cy="1828801"/>
          </a:xfrm>
        </p:spPr>
        <p:txBody>
          <a:bodyPr>
            <a:normAutofit fontScale="90000"/>
          </a:bodyPr>
          <a:lstStyle/>
          <a:p>
            <a:r>
              <a:rPr lang="en-US" sz="8800" b="1" dirty="0" smtClean="0">
                <a:solidFill>
                  <a:srgbClr val="F1ED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 Evolution of the </a:t>
            </a:r>
            <a:br>
              <a:rPr lang="en-US" sz="8800" b="1" dirty="0" smtClean="0">
                <a:solidFill>
                  <a:srgbClr val="F1ED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800" b="1" dirty="0" smtClean="0">
                <a:solidFill>
                  <a:srgbClr val="F1ED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design</a:t>
            </a:r>
            <a:endParaRPr lang="en-US" sz="8800" b="1" dirty="0">
              <a:solidFill>
                <a:srgbClr val="F1ED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77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3016" y="457200"/>
            <a:ext cx="1180500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E8F4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Update:</a:t>
            </a: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this point 600 copies of the “Accessibility Reference Manual” have been printed and distributed, as well as 250 flash drives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146 private sector building professionals were trained in using the manual, etc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277 building inspections officials in 138 Virginia jurisdictions have been trained in using the manual, etc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 impacts:  broad statewide systemic advocacy effort; linkage between CIL network and building inspections offices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/>
              <a:t>	</a:t>
            </a:r>
            <a:endParaRPr lang="en-US" dirty="0" smtClean="0"/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591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3016" y="0"/>
            <a:ext cx="1180500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E8F4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Strengths:</a:t>
            </a: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useful and popular unprecedented resource material for Virginia’s building professionals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Creation of an advocacy model that can be replicated and/or expanded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a unique online resource that can be revised and expanded in the future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Provision of critical resource materials and training to Virginia building code officials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Establishment and expansion of collaboration between Virginia’s CIL advocacy network and Virginia’s building code operations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enforcement and application of accessibility standards statewide</a:t>
            </a:r>
          </a:p>
          <a:p>
            <a:r>
              <a:rPr lang="en-US" dirty="0"/>
              <a:t>	</a:t>
            </a:r>
            <a:endParaRPr lang="en-US" dirty="0" smtClean="0"/>
          </a:p>
          <a:p>
            <a:r>
              <a:rPr lang="en-US" dirty="0"/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016" y="3534310"/>
            <a:ext cx="1139404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E8F4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Weaknesses:</a:t>
            </a: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Limited scope of research materials (only12 primary topics)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Limited direct outreach to other building professional groups (architects, private sector builders, etc.)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Limited ability to expand knowledge of ADA standards among building inspections officials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Limited ability to incorporate reference materials in curriculum of professional training institutions (e.g., architectural schools)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04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4139" y="1099335"/>
            <a:ext cx="823987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E8F4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Plans: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ADA curriculum designed for building inspections officials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Expansion of dissemination of reference and training materials to other building professional groups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Enhancement and expansion of online reference material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Legislative effort to merge accessibility standards into existing building code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hyperlinked online 2010 ADA Guidelines document and other standards/codes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04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254" y="1993187"/>
            <a:ext cx="95035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>
                <a:solidFill>
                  <a:srgbClr val="E8F4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 very special thanks to VBPD</a:t>
            </a:r>
          </a:p>
          <a:p>
            <a:pPr algn="ctr"/>
            <a:r>
              <a:rPr lang="en-US" sz="4400" i="1" dirty="0" smtClean="0">
                <a:solidFill>
                  <a:srgbClr val="E8F4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making it all happen!</a:t>
            </a:r>
            <a:endParaRPr lang="en-US" sz="4400" i="1" dirty="0">
              <a:solidFill>
                <a:srgbClr val="E8F4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65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740" y="1419287"/>
            <a:ext cx="5086108" cy="22562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86" y="4198405"/>
            <a:ext cx="4271573" cy="22069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6463" y="1232971"/>
            <a:ext cx="657113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</a:t>
            </a:r>
            <a:r>
              <a:rPr lang="en-US" sz="2400" dirty="0" smtClean="0">
                <a:solidFill>
                  <a:srgbClr val="E8F4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</a:t>
            </a:r>
            <a:r>
              <a:rPr lang="en-US" sz="2400" dirty="0">
                <a:solidFill>
                  <a:srgbClr val="E8F4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Virginia ABLE project envisions </a:t>
            </a:r>
            <a:r>
              <a:rPr lang="en-US" sz="2400" u="sng" dirty="0">
                <a:solidFill>
                  <a:srgbClr val="E8F4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comprehensive systemic approach to significantly increase the knowledge, skill, and expertise of builders, building inspectors/officials, engineers, architects and design professionals</a:t>
            </a:r>
            <a:r>
              <a:rPr lang="en-US" sz="2400" dirty="0">
                <a:solidFill>
                  <a:srgbClr val="E8F4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area of the Americans with Disabilities Act Accessibility Guidelines, and Fair Housing laws</a:t>
            </a:r>
            <a:r>
              <a:rPr lang="en-US" sz="2400" dirty="0" smtClean="0">
                <a:solidFill>
                  <a:srgbClr val="E8F4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2400" dirty="0">
              <a:solidFill>
                <a:srgbClr val="E8F4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/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98141" y="3924068"/>
            <a:ext cx="66787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E8F44E"/>
                </a:solidFill>
              </a:rPr>
              <a:t>	</a:t>
            </a:r>
            <a:r>
              <a:rPr lang="en-US" sz="2400" dirty="0" smtClean="0">
                <a:solidFill>
                  <a:srgbClr val="E8F4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</a:t>
            </a:r>
            <a:r>
              <a:rPr lang="en-US" sz="2400" dirty="0">
                <a:solidFill>
                  <a:srgbClr val="E8F4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is </a:t>
            </a:r>
            <a:r>
              <a:rPr lang="en-US" sz="2400" dirty="0" smtClean="0">
                <a:solidFill>
                  <a:srgbClr val="E8F4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intended </a:t>
            </a:r>
            <a:r>
              <a:rPr lang="en-US" sz="2400" dirty="0">
                <a:solidFill>
                  <a:srgbClr val="E8F4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provide </a:t>
            </a:r>
            <a:r>
              <a:rPr lang="en-US" sz="2400" u="sng" dirty="0">
                <a:solidFill>
                  <a:srgbClr val="E8F4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major expansion of skill and knowledge among Virginia building professionals</a:t>
            </a:r>
            <a:r>
              <a:rPr lang="en-US" sz="2400" dirty="0">
                <a:solidFill>
                  <a:srgbClr val="E8F4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a manner that will establish both immediate and long term training that will incorporate and inculcate accessibility and universal design concepts and requirements</a:t>
            </a:r>
            <a:r>
              <a:rPr lang="en-US" sz="2400" dirty="0" smtClean="0">
                <a:solidFill>
                  <a:srgbClr val="E8F4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2400" dirty="0">
              <a:solidFill>
                <a:srgbClr val="E8F4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1271" y="62753"/>
            <a:ext cx="68400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The Concept…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46126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8188" y="-91840"/>
            <a:ext cx="75662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The key </a:t>
            </a:r>
            <a:r>
              <a:rPr lang="en-US" sz="6600" dirty="0"/>
              <a:t>e</a:t>
            </a:r>
            <a:r>
              <a:rPr lang="en-US" sz="6600" dirty="0" smtClean="0"/>
              <a:t>lement…</a:t>
            </a:r>
            <a:endParaRPr lang="en-US" sz="6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5" y="937668"/>
            <a:ext cx="2949370" cy="42797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406" y="1762061"/>
            <a:ext cx="4207096" cy="39036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994" y="1084729"/>
            <a:ext cx="5877334" cy="34729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287" y="546847"/>
            <a:ext cx="2795285" cy="35655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81953" y="5524030"/>
            <a:ext cx="109100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E8F4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…attacking the “chokepoint”.</a:t>
            </a:r>
            <a:endParaRPr lang="en-US" sz="6600" dirty="0">
              <a:solidFill>
                <a:srgbClr val="E8F4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28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69" y="1730689"/>
            <a:ext cx="6209411" cy="44454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602" y="2081589"/>
            <a:ext cx="5710516" cy="41115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2090" y="-41150"/>
            <a:ext cx="116810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ABLE’s defined “chokepoint” target:  </a:t>
            </a:r>
            <a:r>
              <a:rPr lang="en-US" sz="4800" dirty="0" smtClean="0">
                <a:solidFill>
                  <a:srgbClr val="E8F4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Virginia’s building inspections operations.</a:t>
            </a:r>
            <a:endParaRPr lang="en-US" sz="4800" dirty="0">
              <a:solidFill>
                <a:srgbClr val="E8F4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3" y="4905330"/>
            <a:ext cx="3179180" cy="18633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056" y="4429277"/>
            <a:ext cx="3279248" cy="21861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546" y="1659307"/>
            <a:ext cx="3510100" cy="2330706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0" y="1546291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40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537" y="0"/>
            <a:ext cx="4365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Assumptions: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513708" y="923330"/>
            <a:ext cx="11147460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massive scope of an effective outreach effort to the majority of private sector building professionals makes such an initiative impractical within the financial and time parameters this grant.</a:t>
            </a:r>
          </a:p>
          <a:p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 startAt="2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Building inspections offices, however,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a critical nexus between governmental regulation and private sector development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 startAt="3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dissemination of desired information at the “chokepoints” of the building inspections operations offers the opportunity of a significant “spillover” effect among private sector building professionals.</a:t>
            </a:r>
          </a:p>
          <a:p>
            <a:pPr marL="342900" indent="-342900">
              <a:buAutoNum type="arabicPeriod" startAt="3"/>
            </a:pP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 startAt="3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Establishing and enhancing the interaction of building inspections offices and the CILs advocacy network provides a significant long term opportunity for continual systems advocacy on a statewide basis.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 startAt="2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68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3042" y="2024009"/>
            <a:ext cx="91953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900" b="1" dirty="0" smtClean="0">
                <a:solidFill>
                  <a:srgbClr val="F1ED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 Implementation</a:t>
            </a:r>
            <a:endParaRPr lang="en-US" sz="7900" dirty="0"/>
          </a:p>
        </p:txBody>
      </p:sp>
    </p:spTree>
    <p:extLst>
      <p:ext uri="{BB962C8B-B14F-4D97-AF65-F5344CB8AC3E}">
        <p14:creationId xmlns:p14="http://schemas.microsoft.com/office/powerpoint/2010/main" val="108510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832209" y="-92467"/>
            <a:ext cx="1084951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E8F4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Identifying the issues: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en-US" sz="4400" dirty="0" smtClean="0">
                <a:solidFill>
                  <a:srgbClr val="E8F4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*the focus groups*</a:t>
            </a:r>
            <a:endParaRPr lang="en-US" sz="4400" dirty="0">
              <a:solidFill>
                <a:srgbClr val="E8F4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74" y="1433991"/>
            <a:ext cx="789055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Locations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Charlottesville (2), Richmond, Fairfax (2)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Composition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85 building professionals and 21 individuals with disabilities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use of professional moderator/facilitator, Becky Clay-Christensen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38" y="4315171"/>
            <a:ext cx="3446980" cy="2296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670" y="3428906"/>
            <a:ext cx="4942157" cy="28486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34946" t="21026" r="35429" b="11044"/>
          <a:stretch/>
        </p:blipFill>
        <p:spPr>
          <a:xfrm>
            <a:off x="7726167" y="1059312"/>
            <a:ext cx="4345967" cy="560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96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4130" t="20178" r="35611" b="9412"/>
          <a:stretch/>
        </p:blipFill>
        <p:spPr>
          <a:xfrm rot="1057936">
            <a:off x="7645480" y="1656029"/>
            <a:ext cx="3611383" cy="47268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1151" y="19484"/>
            <a:ext cx="95857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E8F4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 of the data:</a:t>
            </a:r>
            <a:endParaRPr lang="en-US" sz="5400" dirty="0">
              <a:solidFill>
                <a:srgbClr val="E8F4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6536" t="19621" r="35160" b="9748"/>
          <a:stretch/>
        </p:blipFill>
        <p:spPr>
          <a:xfrm rot="20711943">
            <a:off x="823398" y="1337874"/>
            <a:ext cx="3634145" cy="51013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34661" t="21514" r="35526" b="10341"/>
          <a:stretch/>
        </p:blipFill>
        <p:spPr>
          <a:xfrm rot="290735">
            <a:off x="3956452" y="1029132"/>
            <a:ext cx="4013541" cy="516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09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613</TotalTime>
  <Words>771</Words>
  <Application>Microsoft Office PowerPoint</Application>
  <PresentationFormat>Custom</PresentationFormat>
  <Paragraphs>126</Paragraphs>
  <Slides>23</Slides>
  <Notes>0</Notes>
  <HiddenSlides>6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Slate</vt:lpstr>
      <vt:lpstr>Project ABLE</vt:lpstr>
      <vt:lpstr>I.  Evolution of the  project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ABLE</dc:title>
  <dc:creator>Tom</dc:creator>
  <cp:lastModifiedBy>fuu45838</cp:lastModifiedBy>
  <cp:revision>66</cp:revision>
  <dcterms:created xsi:type="dcterms:W3CDTF">2015-05-22T00:48:12Z</dcterms:created>
  <dcterms:modified xsi:type="dcterms:W3CDTF">2015-07-13T17:03:02Z</dcterms:modified>
</cp:coreProperties>
</file>